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24"/>
    <p:sldId id="259" r:id="rId5"/>
    <p:sldId id="276" r:id="rId25"/>
    <p:sldId id="277" r:id="rId26"/>
    <p:sldId id="278" r:id="rId27"/>
    <p:sldId id="266" r:id="rId12"/>
    <p:sldId id="267" r:id="rId13"/>
    <p:sldId id="268" r:id="rId14"/>
    <p:sldId id="269" r:id="rId15"/>
    <p:sldId id="270" r:id="rId16"/>
    <p:sldId id="272" r:id="rId18"/>
    <p:sldId id="273" r:id="rId19"/>
    <p:sldId id="274" r:id="rId20"/>
    <p:sldId id="279" r:id="rId28"/>
    <p:sldId id="258" r:id="rId4"/>
    <p:sldId id="260" r:id="rId6"/>
    <p:sldId id="261" r:id="rId7"/>
    <p:sldId id="262" r:id="rId8"/>
    <p:sldId id="263" r:id="rId9"/>
    <p:sldId id="264" r:id="rId10"/>
    <p:sldId id="265" r:id="rId11"/>
    <p:sldId id="271" r:id="rId17"/>
  </p:sldIdLst>
  <p:notesMasterIdLst>
    <p:notesMasterId r:id="rId21"/>
  </p:notesMaster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17.xml"/><Relationship Id="rId5" Type="http://schemas.openxmlformats.org/officeDocument/2006/relationships/slide" Target="slides/slide4.xml"/><Relationship Id="rId6" Type="http://schemas.openxmlformats.org/officeDocument/2006/relationships/slide" Target="slides/slide18.xml"/><Relationship Id="rId7" Type="http://schemas.openxmlformats.org/officeDocument/2006/relationships/slide" Target="slides/slide19.xml"/><Relationship Id="rId8" Type="http://schemas.openxmlformats.org/officeDocument/2006/relationships/slide" Target="slides/slide20.xml"/><Relationship Id="rId9" Type="http://schemas.openxmlformats.org/officeDocument/2006/relationships/slide" Target="slides/slide21.xml"/><Relationship Id="rId10" Type="http://schemas.openxmlformats.org/officeDocument/2006/relationships/slide" Target="slides/slide22.xml"/><Relationship Id="rId11" Type="http://schemas.openxmlformats.org/officeDocument/2006/relationships/slide" Target="slides/slide23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24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theme" Target="theme/theme1.xml"/><Relationship Id="rId24" Type="http://schemas.openxmlformats.org/officeDocument/2006/relationships/slide" Target="slides/slide3.xml"/><Relationship Id="rId25" Type="http://schemas.openxmlformats.org/officeDocument/2006/relationships/slide" Target="slides/slide5.xml"/><Relationship Id="rId26" Type="http://schemas.openxmlformats.org/officeDocument/2006/relationships/slide" Target="slides/slide6.xml"/><Relationship Id="rId27" Type="http://schemas.openxmlformats.org/officeDocument/2006/relationships/slide" Target="slides/slide7.xml"/><Relationship Id="rId28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>
      <a:defRPr sz="1200"/>
    </a:lvl1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Cover. Keep this slide dark - it bookends with the closing slide.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commercial differentiator. Land, prove, expand - with a gate at each step.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 card names the document the commitment lives in.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 slide. Mirrors the cover.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Positioning slide. The point is: implementation partner plus managed service.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</a:p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4400"/>
      </a:lvl1pPr>
    </p:titleStyle>
    <p:bodyStyle>
      <a:lvl1pPr>
        <a:defRPr sz="1800"/>
      </a:lvl1pPr>
    </p:bodyStyle>
    <p:otherStyle>
      <a:lvl1pPr>
        <a:defRPr sz="1800"/>
      </a:lvl1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12" Type="http://schemas.openxmlformats.org/officeDocument/2006/relationships/image" Target="../media/logo-light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12" Type="http://schemas.openxmlformats.org/officeDocument/2006/relationships/image" Target="../media/logo-dark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12" Type="http://schemas.openxmlformats.org/officeDocument/2006/relationships/image" Target="../media/logo-dark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12" Type="http://schemas.openxmlformats.org/officeDocument/2006/relationships/image" Target="../media/logo-dark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12" Type="http://schemas.openxmlformats.org/officeDocument/2006/relationships/image" Target="../media/logo-dark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12" Type="http://schemas.openxmlformats.org/officeDocument/2006/relationships/image" Target="../media/logo-dark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12" Type="http://schemas.openxmlformats.org/officeDocument/2006/relationships/image" Target="../media/logo-light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1" Type="http://schemas.openxmlformats.org/officeDocument/2006/relationships/image" Target="../media/logo-light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12" Type="http://schemas.openxmlformats.org/officeDocument/2006/relationships/image" Target="../media/logo-dark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12" Type="http://schemas.openxmlformats.org/officeDocument/2006/relationships/image" Target="../media/logo-dark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12" Type="http://schemas.openxmlformats.org/officeDocument/2006/relationships/image" Target="../media/logo-dark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12" Type="http://schemas.openxmlformats.org/officeDocument/2006/relationships/image" Target="../media/logo-dark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12" Type="http://schemas.openxmlformats.org/officeDocument/2006/relationships/image" Target="../media/logo-dark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12" Type="http://schemas.openxmlformats.org/officeDocument/2006/relationships/image" Target="../media/logo-dark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12" Type="http://schemas.openxmlformats.org/officeDocument/2006/relationships/image" Target="../media/logo-dark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12" Type="http://schemas.openxmlformats.org/officeDocument/2006/relationships/image" Target="../media/logo-dark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12" Type="http://schemas.openxmlformats.org/officeDocument/2006/relationships/image" Target="../media/logo-dark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1" Type="http://schemas.openxmlformats.org/officeDocument/2006/relationships/image" Target="../media/logo-dark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12" Type="http://schemas.openxmlformats.org/officeDocument/2006/relationships/image" Target="../media/logo-dark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1" Type="http://schemas.openxmlformats.org/officeDocument/2006/relationships/image" Target="../media/logo-dark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1" Type="http://schemas.openxmlformats.org/officeDocument/2006/relationships/image" Target="../media/logo-dark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1" Type="http://schemas.openxmlformats.org/officeDocument/2006/relationships/image" Target="../media/logo-dark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12" Type="http://schemas.openxmlformats.org/officeDocument/2006/relationships/image" Target="../media/logo-light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12" Type="http://schemas.openxmlformats.org/officeDocument/2006/relationships/image" Target="../media/logo-dark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 10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3" name="Text 103"/>
          <p:cNvSpPr txBox="1"/>
          <p:nvPr/>
        </p:nvSpPr>
        <p:spPr>
          <a:xfrm>
            <a:off x="822960" y="2240280"/>
            <a:ext cx="10515600" cy="1828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4000"/>
              </a:lnSpc>
              <a:spcAft>
                <a:spcPts val="0"/>
              </a:spcAft>
            </a:pPr>
            <a:r>
              <a:rPr lang="en-US" sz="5400" b="1" spc="0" dirty="0">
                <a:solidFill>
                  <a:srgbClr val="FFFFFF"/>
                </a:solidFill>
                <a:latin typeface="Calibri"/>
                <a:cs typeface="Calibri"/>
              </a:rPr>
              <a:t>AI Automation</a:t>
            </a:r>
          </a:p>
          <a:p>
            <a:pPr algn="l">
              <a:lnSpc>
                <a:spcPct val="94000"/>
              </a:lnSpc>
              <a:spcAft>
                <a:spcPts val="0"/>
              </a:spcAft>
            </a:pPr>
            <a:r>
              <a:rPr lang="en-US" sz="5400" b="1" spc="0" dirty="0">
                <a:solidFill>
                  <a:srgbClr val="FFFFFF"/>
                </a:solidFill>
                <a:latin typeface="Calibri"/>
                <a:cs typeface="Calibri"/>
              </a:rPr>
              <a:t>for Business</a:t>
            </a:r>
          </a:p>
        </p:txBody>
      </p:sp>
      <p:sp>
        <p:nvSpPr>
          <p:cNvPr id="104" name="Text 104"/>
          <p:cNvSpPr txBox="1"/>
          <p:nvPr/>
        </p:nvSpPr>
        <p:spPr>
          <a:xfrm>
            <a:off x="822960" y="4224528"/>
            <a:ext cx="8778240" cy="8229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lang="en-US" sz="1600" b="0" spc="0" dirty="0">
                <a:solidFill>
                  <a:srgbClr val="B8C0D0"/>
                </a:solidFill>
                <a:latin typeface="Calibri"/>
                <a:cs typeface="Calibri"/>
              </a:rPr>
              <a:t>We build AI solutions that automate how businesses serve customers, sell and operate.</a:t>
            </a:r>
          </a:p>
        </p:txBody>
      </p:sp>
      <p:sp>
        <p:nvSpPr>
          <p:cNvPr id="105" name="Rect 105"/>
          <p:cNvSpPr/>
          <p:nvPr/>
        </p:nvSpPr>
        <p:spPr>
          <a:xfrm>
            <a:off x="822960" y="5440680"/>
            <a:ext cx="1371600" cy="27432"/>
          </a:xfrm>
          <a:prstGeom prst="rect">
            <a:avLst/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6" name="Text 106"/>
          <p:cNvSpPr txBox="1"/>
          <p:nvPr/>
        </p:nvSpPr>
        <p:spPr>
          <a:xfrm>
            <a:off x="822960" y="5715000"/>
            <a:ext cx="1051560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8B94A7"/>
                </a:solidFill>
                <a:latin typeface="Calibri"/>
                <a:cs typeface="Calibri"/>
              </a:rPr>
              <a:t>Executive capabilities overview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EXECUTIVE</a:t>
            </a:r>
          </a:p>
        </p:txBody>
      </p:sp>
      <p:pic>
        <p:nvPicPr>
          <p:cNvPr id="901" name="WorkGenesis logo 90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2960" y="1280160"/>
            <a:ext cx="603504" cy="603504"/>
          </a:xfrm>
          <a:prstGeom prst="rect">
            <a:avLst/>
          </a:prstGeom>
        </p:spPr>
      </p:pic>
      <p:sp>
        <p:nvSpPr>
          <p:cNvPr id="902" name="Wordmark 902"/>
          <p:cNvSpPr txBox="1"/>
          <p:nvPr/>
        </p:nvSpPr>
        <p:spPr>
          <a:xfrm>
            <a:off x="1572768" y="1280160"/>
            <a:ext cx="5486400" cy="603504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2200" b="1" spc="-20" dirty="0">
                <a:solidFill>
                  <a:srgbClr val="FFFFFF"/>
                </a:solidFill>
                <a:latin typeface="Calibri"/>
              </a:rPr>
              <a:t>WorkGenesis</a:t>
            </a:r>
            <a:r>
              <a:rPr lang="en-US" sz="2200" b="1" spc="-20" dirty="0">
                <a:solidFill>
                  <a:srgbClr val="B8C0D0"/>
                </a:solidFill>
                <a:latin typeface="Calibri"/>
              </a:rPr>
              <a:t>.ai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Rect 37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377" name="Text 377"/>
          <p:cNvSpPr txBox="1"/>
          <p:nvPr/>
        </p:nvSpPr>
        <p:spPr>
          <a:xfrm>
            <a:off x="685800" y="566928"/>
            <a:ext cx="1078992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00" b="1" spc="180" dirty="0">
                <a:solidFill>
                  <a:srgbClr val="2547F0"/>
                </a:solidFill>
                <a:latin typeface="Calibri"/>
                <a:cs typeface="Calibri"/>
              </a:rPr>
              <a:t>INDUSTRIES</a:t>
            </a:r>
          </a:p>
        </p:txBody>
      </p:sp>
      <p:sp>
        <p:nvSpPr>
          <p:cNvPr id="378" name="Text 378"/>
          <p:cNvSpPr txBox="1"/>
          <p:nvPr/>
        </p:nvSpPr>
        <p:spPr>
          <a:xfrm>
            <a:off x="685800" y="868680"/>
            <a:ext cx="107899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3200" b="1" spc="0" dirty="0">
                <a:solidFill>
                  <a:srgbClr val="0B1220"/>
                </a:solidFill>
                <a:latin typeface="Calibri"/>
                <a:cs typeface="Calibri"/>
              </a:rPr>
              <a:t>Built once, deployed again in your sector</a:t>
            </a:r>
          </a:p>
        </p:txBody>
      </p:sp>
      <p:sp>
        <p:nvSpPr>
          <p:cNvPr id="379" name="Text 379"/>
          <p:cNvSpPr txBox="1"/>
          <p:nvPr/>
        </p:nvSpPr>
        <p:spPr>
          <a:xfrm>
            <a:off x="685800" y="1783080"/>
            <a:ext cx="10789920" cy="3657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0" spc="0" dirty="0">
                <a:solidFill>
                  <a:srgbClr val="626C82"/>
                </a:solidFill>
                <a:latin typeface="Calibri"/>
                <a:cs typeface="Calibri"/>
              </a:rPr>
              <a:t>Each sector gets a wedge product: the one automation with the clearest return, deployed first.</a:t>
            </a:r>
          </a:p>
        </p:txBody>
      </p:sp>
      <p:sp>
        <p:nvSpPr>
          <p:cNvPr id="380" name="Rect 380"/>
          <p:cNvSpPr/>
          <p:nvPr/>
        </p:nvSpPr>
        <p:spPr>
          <a:xfrm>
            <a:off x="685800" y="2514600"/>
            <a:ext cx="2633472" cy="178308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381" name="Rect 381"/>
          <p:cNvSpPr/>
          <p:nvPr/>
        </p:nvSpPr>
        <p:spPr>
          <a:xfrm>
            <a:off x="941832" y="278892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382" name="Text 382"/>
          <p:cNvSpPr txBox="1"/>
          <p:nvPr/>
        </p:nvSpPr>
        <p:spPr>
          <a:xfrm>
            <a:off x="941832" y="283921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</a:p>
        </p:txBody>
      </p:sp>
      <p:sp>
        <p:nvSpPr>
          <p:cNvPr id="383" name="Text 383"/>
          <p:cNvSpPr txBox="1"/>
          <p:nvPr/>
        </p:nvSpPr>
        <p:spPr>
          <a:xfrm>
            <a:off x="941832" y="3227832"/>
            <a:ext cx="2121408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Dental practices</a:t>
            </a:r>
          </a:p>
        </p:txBody>
      </p:sp>
      <p:sp>
        <p:nvSpPr>
          <p:cNvPr id="384" name="Text 384"/>
          <p:cNvSpPr txBox="1"/>
          <p:nvPr/>
        </p:nvSpPr>
        <p:spPr>
          <a:xfrm>
            <a:off x="941832" y="3685032"/>
            <a:ext cx="2121408" cy="411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AI Receptionist — answer every call, book more appointments.</a:t>
            </a:r>
          </a:p>
        </p:txBody>
      </p:sp>
      <p:sp>
        <p:nvSpPr>
          <p:cNvPr id="385" name="Rect 385"/>
          <p:cNvSpPr/>
          <p:nvPr/>
        </p:nvSpPr>
        <p:spPr>
          <a:xfrm>
            <a:off x="3639312" y="2514600"/>
            <a:ext cx="2633472" cy="178308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386" name="Rect 386"/>
          <p:cNvSpPr/>
          <p:nvPr/>
        </p:nvSpPr>
        <p:spPr>
          <a:xfrm>
            <a:off x="3895344" y="278892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387" name="Text 387"/>
          <p:cNvSpPr txBox="1"/>
          <p:nvPr/>
        </p:nvSpPr>
        <p:spPr>
          <a:xfrm>
            <a:off x="3895344" y="283921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</a:p>
        </p:txBody>
      </p:sp>
      <p:sp>
        <p:nvSpPr>
          <p:cNvPr id="388" name="Text 388"/>
          <p:cNvSpPr txBox="1"/>
          <p:nvPr/>
        </p:nvSpPr>
        <p:spPr>
          <a:xfrm>
            <a:off x="3895344" y="3227832"/>
            <a:ext cx="2121408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Home services</a:t>
            </a:r>
          </a:p>
        </p:txBody>
      </p:sp>
      <p:sp>
        <p:nvSpPr>
          <p:cNvPr id="389" name="Text 389"/>
          <p:cNvSpPr txBox="1"/>
          <p:nvPr/>
        </p:nvSpPr>
        <p:spPr>
          <a:xfrm>
            <a:off x="3895344" y="3685032"/>
            <a:ext cx="2121408" cy="411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AI Receptionist — capture jobs while engineers are on site.</a:t>
            </a:r>
          </a:p>
        </p:txBody>
      </p:sp>
      <p:sp>
        <p:nvSpPr>
          <p:cNvPr id="390" name="Rect 390"/>
          <p:cNvSpPr/>
          <p:nvPr/>
        </p:nvSpPr>
        <p:spPr>
          <a:xfrm>
            <a:off x="6592824" y="2514600"/>
            <a:ext cx="2633472" cy="178308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391" name="Rect 391"/>
          <p:cNvSpPr/>
          <p:nvPr/>
        </p:nvSpPr>
        <p:spPr>
          <a:xfrm>
            <a:off x="6848856" y="278892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392" name="Text 392"/>
          <p:cNvSpPr txBox="1"/>
          <p:nvPr/>
        </p:nvSpPr>
        <p:spPr>
          <a:xfrm>
            <a:off x="6848856" y="283921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</a:p>
        </p:txBody>
      </p:sp>
      <p:sp>
        <p:nvSpPr>
          <p:cNvPr id="393" name="Text 393"/>
          <p:cNvSpPr txBox="1"/>
          <p:nvPr/>
        </p:nvSpPr>
        <p:spPr>
          <a:xfrm>
            <a:off x="6848856" y="3227832"/>
            <a:ext cx="2121408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Logistics</a:t>
            </a:r>
          </a:p>
        </p:txBody>
      </p:sp>
      <p:sp>
        <p:nvSpPr>
          <p:cNvPr id="394" name="Text 394"/>
          <p:cNvSpPr txBox="1"/>
          <p:nvPr/>
        </p:nvSpPr>
        <p:spPr>
          <a:xfrm>
            <a:off x="6848856" y="3685032"/>
            <a:ext cx="2121408" cy="411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AI Customer Operations — status and document handling.</a:t>
            </a:r>
          </a:p>
        </p:txBody>
      </p:sp>
      <p:sp>
        <p:nvSpPr>
          <p:cNvPr id="395" name="Rect 395"/>
          <p:cNvSpPr/>
          <p:nvPr/>
        </p:nvSpPr>
        <p:spPr>
          <a:xfrm>
            <a:off x="9546336" y="2514600"/>
            <a:ext cx="1956816" cy="178308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396" name="Rect 396"/>
          <p:cNvSpPr/>
          <p:nvPr/>
        </p:nvSpPr>
        <p:spPr>
          <a:xfrm>
            <a:off x="9802368" y="278892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397" name="Text 397"/>
          <p:cNvSpPr txBox="1"/>
          <p:nvPr/>
        </p:nvSpPr>
        <p:spPr>
          <a:xfrm>
            <a:off x="9802368" y="283921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</a:p>
        </p:txBody>
      </p:sp>
      <p:sp>
        <p:nvSpPr>
          <p:cNvPr id="398" name="Text 398"/>
          <p:cNvSpPr txBox="1"/>
          <p:nvPr/>
        </p:nvSpPr>
        <p:spPr>
          <a:xfrm>
            <a:off x="9802368" y="3227832"/>
            <a:ext cx="1444752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E-commerce</a:t>
            </a:r>
          </a:p>
        </p:txBody>
      </p:sp>
      <p:sp>
        <p:nvSpPr>
          <p:cNvPr id="399" name="Text 399"/>
          <p:cNvSpPr txBox="1"/>
          <p:nvPr/>
        </p:nvSpPr>
        <p:spPr>
          <a:xfrm>
            <a:off x="9802368" y="3685032"/>
            <a:ext cx="1444752" cy="411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AI Customer Service across every channel.</a:t>
            </a:r>
          </a:p>
        </p:txBody>
      </p:sp>
      <p:sp>
        <p:nvSpPr>
          <p:cNvPr id="400" name="Rect 400"/>
          <p:cNvSpPr/>
          <p:nvPr/>
        </p:nvSpPr>
        <p:spPr>
          <a:xfrm>
            <a:off x="685800" y="4572000"/>
            <a:ext cx="10817352" cy="123444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401" name="Text 401"/>
          <p:cNvSpPr txBox="1"/>
          <p:nvPr/>
        </p:nvSpPr>
        <p:spPr>
          <a:xfrm>
            <a:off x="960120" y="4828032"/>
            <a:ext cx="10241280" cy="3200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250" b="1" spc="0" dirty="0">
                <a:solidFill>
                  <a:srgbClr val="0B1220"/>
                </a:solidFill>
                <a:latin typeface="Calibri"/>
                <a:cs typeface="Calibri"/>
              </a:rPr>
              <a:t>Also in build: Real Estate, Automotive, Legal, Insurance, Property Management</a:t>
            </a:r>
          </a:p>
        </p:txBody>
      </p:sp>
      <p:sp>
        <p:nvSpPr>
          <p:cNvPr id="402" name="Text 402"/>
          <p:cNvSpPr txBox="1"/>
          <p:nvPr/>
        </p:nvSpPr>
        <p:spPr>
          <a:xfrm>
            <a:off x="960120" y="5193792"/>
            <a:ext cx="10241280" cy="411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The five solution families are horizontal. If your business answers calls, chases leads, processes documents or publishes content, they apply.</a:t>
            </a:r>
          </a:p>
        </p:txBody>
      </p:sp>
      <p:sp>
        <p:nvSpPr>
          <p:cNvPr id="403" name="TextBox 402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EXECUTIVE</a:t>
            </a:r>
          </a:p>
        </p:txBody>
      </p:sp>
      <p:pic>
        <p:nvPicPr>
          <p:cNvPr id="917" name="WorkGenesis logo 9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21824" y="6355080"/>
            <a:ext cx="237744" cy="237744"/>
          </a:xfrm>
          <a:prstGeom prst="rect">
            <a:avLst/>
          </a:prstGeom>
        </p:spPr>
      </p:pic>
      <p:sp>
        <p:nvSpPr>
          <p:cNvPr id="918" name="Wordmark 918"/>
          <p:cNvSpPr txBox="1"/>
          <p:nvPr/>
        </p:nvSpPr>
        <p:spPr>
          <a:xfrm>
            <a:off x="10332720" y="6345936"/>
            <a:ext cx="1170432" cy="25603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900" b="1" spc="-20" dirty="0">
                <a:solidFill>
                  <a:srgbClr val="0B1220"/>
                </a:solidFill>
                <a:latin typeface="Calibri"/>
              </a:rPr>
              <a:t>WorkGenesis</a:t>
            </a:r>
            <a:r>
              <a:rPr lang="en-US" sz="900" b="1" spc="-20" dirty="0">
                <a:solidFill>
                  <a:srgbClr val="2547F0"/>
                </a:solidFill>
                <a:latin typeface="Calibri"/>
              </a:rPr>
              <a:t>.ai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10896"/>
            <a:ext cx="182880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800" b="1">
                <a:solidFill>
                  <a:srgbClr val="3451FF"/>
                </a:solidFill>
                <a:latin typeface="Arial"/>
              </a:rPr>
              <a:t>INTEGRATIONS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658368"/>
            <a:ext cx="10515600" cy="38404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2500" b="1">
                <a:solidFill>
                  <a:srgbClr val="181F2B"/>
                </a:solidFill>
                <a:latin typeface="Arial"/>
              </a:rPr>
              <a:t>Works with the tools you already 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143000"/>
            <a:ext cx="10424160" cy="274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000" b="0">
                <a:solidFill>
                  <a:srgbClr val="687180"/>
                </a:solidFill>
                <a:latin typeface="Arial"/>
              </a:rPr>
              <a:t>We only list systems we actually integrate with. Every connection is verified in discovery and written into your proposal.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737360"/>
            <a:ext cx="5257800" cy="1143000"/>
          </a:xfrm>
          <a:prstGeom prst="roundRect">
            <a:avLst/>
          </a:prstGeom>
          <a:solidFill>
            <a:srgbClr val="F8F9FC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04088" y="1901952"/>
            <a:ext cx="4855464" cy="16459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800" b="1">
                <a:solidFill>
                  <a:srgbClr val="687180"/>
                </a:solidFill>
                <a:latin typeface="Arial"/>
              </a:rPr>
              <a:t>CRM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04088" y="2221991"/>
            <a:ext cx="757123" cy="384048"/>
          </a:xfrm>
          <a:prstGeom prst="roundRect">
            <a:avLst/>
          </a:prstGeom>
          <a:solidFill>
            <a:srgbClr val="F1F4FF"/>
          </a:solidFill>
          <a:ln w="10160">
            <a:solidFill>
              <a:srgbClr val="CFD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95528" y="2318003"/>
            <a:ext cx="658368" cy="155448"/>
          </a:xfrm>
          <a:prstGeom prst="rect">
            <a:avLst/>
          </a:prstGeom>
          <a:noFill/>
        </p:spPr>
        <p:txBody>
          <a:bodyPr wrap="none" anchor="ctr"/>
          <a:lstStyle/>
          <a:p>
            <a:pPr algn="ctr"/>
            <a:r>
              <a:rPr sz="850" b="1">
                <a:solidFill>
                  <a:srgbClr val="3451FF"/>
                </a:solidFill>
                <a:latin typeface="Arial"/>
              </a:rPr>
              <a:t>HubSpot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552651" y="2221991"/>
            <a:ext cx="932688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644091" y="2318003"/>
            <a:ext cx="749808" cy="1554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Salesforce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576779" y="2221991"/>
            <a:ext cx="874166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668219" y="2318003"/>
            <a:ext cx="691286" cy="1554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Pipedrive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542385" y="2221991"/>
            <a:ext cx="658368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633825" y="2318003"/>
            <a:ext cx="475488" cy="1554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Zoho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292193" y="2221991"/>
            <a:ext cx="991209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383633" y="2318003"/>
            <a:ext cx="808329" cy="1554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Custom APIs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989320" y="1737360"/>
            <a:ext cx="5623560" cy="1691640"/>
          </a:xfrm>
          <a:prstGeom prst="roundRect">
            <a:avLst/>
          </a:prstGeom>
          <a:solidFill>
            <a:srgbClr val="F8F9FC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190488" y="1901952"/>
            <a:ext cx="5221224" cy="16459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800" b="1">
                <a:solidFill>
                  <a:srgbClr val="687180"/>
                </a:solidFill>
                <a:latin typeface="Arial"/>
              </a:rPr>
              <a:t>COMMUNICATION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90488" y="2221991"/>
            <a:ext cx="815644" cy="384048"/>
          </a:xfrm>
          <a:prstGeom prst="roundRect">
            <a:avLst/>
          </a:prstGeom>
          <a:solidFill>
            <a:srgbClr val="F1F4FF"/>
          </a:solidFill>
          <a:ln w="10160">
            <a:solidFill>
              <a:srgbClr val="CFD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281928" y="2318003"/>
            <a:ext cx="713232" cy="155448"/>
          </a:xfrm>
          <a:prstGeom prst="rect">
            <a:avLst/>
          </a:prstGeom>
          <a:noFill/>
        </p:spPr>
        <p:txBody>
          <a:bodyPr wrap="none" anchor="ctr"/>
          <a:lstStyle/>
          <a:p>
            <a:pPr algn="ctr"/>
            <a:r>
              <a:rPr sz="850" b="1">
                <a:solidFill>
                  <a:srgbClr val="3451FF"/>
                </a:solidFill>
                <a:latin typeface="Arial"/>
              </a:rPr>
              <a:t>WhatsApp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097572" y="2221991"/>
            <a:ext cx="874166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150608" y="2318003"/>
            <a:ext cx="777240" cy="155448"/>
          </a:xfrm>
          <a:prstGeom prst="rect">
            <a:avLst/>
          </a:prstGeom>
          <a:noFill/>
        </p:spPr>
        <p:txBody>
          <a:bodyPr wrap="none" anchor="ctr"/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Instagram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063179" y="2221991"/>
            <a:ext cx="874166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101583" y="2318003"/>
            <a:ext cx="786384" cy="155448"/>
          </a:xfrm>
          <a:prstGeom prst="rect">
            <a:avLst/>
          </a:prstGeom>
          <a:noFill/>
        </p:spPr>
        <p:txBody>
          <a:bodyPr wrap="none" anchor="ctr"/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Messenger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028785" y="2221991"/>
            <a:ext cx="658368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120225" y="2318003"/>
            <a:ext cx="475488" cy="1554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Gmail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778593" y="2221991"/>
            <a:ext cx="757123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811512" y="2318003"/>
            <a:ext cx="640080" cy="155448"/>
          </a:xfrm>
          <a:prstGeom prst="rect">
            <a:avLst/>
          </a:prstGeom>
          <a:noFill/>
        </p:spPr>
        <p:txBody>
          <a:bodyPr wrap="none" anchor="ctr"/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Outlook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0627156" y="2221991"/>
            <a:ext cx="658368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0718596" y="2318003"/>
            <a:ext cx="475488" cy="1554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Slack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90488" y="2679191"/>
            <a:ext cx="658368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281928" y="2775203"/>
            <a:ext cx="548640" cy="155448"/>
          </a:xfrm>
          <a:prstGeom prst="rect">
            <a:avLst/>
          </a:prstGeom>
          <a:noFill/>
        </p:spPr>
        <p:txBody>
          <a:bodyPr wrap="none" anchor="ctr"/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Teams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940296" y="2679191"/>
            <a:ext cx="658368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031736" y="2775203"/>
            <a:ext cx="475488" cy="1554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SMS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690104" y="2679191"/>
            <a:ext cx="658368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781544" y="2775203"/>
            <a:ext cx="475488" cy="1554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VoIP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02920" y="3154680"/>
            <a:ext cx="5257800" cy="1325880"/>
          </a:xfrm>
          <a:prstGeom prst="roundRect">
            <a:avLst/>
          </a:prstGeom>
          <a:solidFill>
            <a:srgbClr val="F8F9FC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04088" y="3319272"/>
            <a:ext cx="4855464" cy="16459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800" b="1">
                <a:solidFill>
                  <a:srgbClr val="687180"/>
                </a:solidFill>
                <a:latin typeface="Arial"/>
              </a:rPr>
              <a:t>E-COMMERCE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04088" y="3639312"/>
            <a:ext cx="757123" cy="384048"/>
          </a:xfrm>
          <a:prstGeom prst="roundRect">
            <a:avLst/>
          </a:prstGeom>
          <a:solidFill>
            <a:srgbClr val="F1F4FF"/>
          </a:solidFill>
          <a:ln w="10160">
            <a:solidFill>
              <a:srgbClr val="CFD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95528" y="3735324"/>
            <a:ext cx="640080" cy="155448"/>
          </a:xfrm>
          <a:prstGeom prst="rect">
            <a:avLst/>
          </a:prstGeom>
          <a:noFill/>
        </p:spPr>
        <p:txBody>
          <a:bodyPr wrap="none" anchor="ctr"/>
          <a:lstStyle/>
          <a:p>
            <a:pPr algn="ctr"/>
            <a:r>
              <a:rPr sz="850" b="1">
                <a:solidFill>
                  <a:srgbClr val="3451FF"/>
                </a:solidFill>
                <a:latin typeface="Arial"/>
              </a:rPr>
              <a:t>Shopify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1552651" y="3639312"/>
            <a:ext cx="991209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1618488" y="3735324"/>
            <a:ext cx="896112" cy="155448"/>
          </a:xfrm>
          <a:prstGeom prst="rect">
            <a:avLst/>
          </a:prstGeom>
          <a:noFill/>
        </p:spPr>
        <p:txBody>
          <a:bodyPr wrap="none" anchor="ctr"/>
          <a:lstStyle/>
          <a:p>
            <a:pPr algn="ctr"/>
            <a:r>
              <a:rPr sz="780" b="1">
                <a:solidFill>
                  <a:srgbClr val="181F2B"/>
                </a:solidFill>
                <a:latin typeface="Arial"/>
              </a:rPr>
              <a:t>WooCommerce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2635300" y="3639312"/>
            <a:ext cx="757123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2697480" y="3735324"/>
            <a:ext cx="658368" cy="155448"/>
          </a:xfrm>
          <a:prstGeom prst="rect">
            <a:avLst/>
          </a:prstGeom>
          <a:noFill/>
        </p:spPr>
        <p:txBody>
          <a:bodyPr wrap="none" anchor="ctr"/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Magento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3483864" y="3639312"/>
            <a:ext cx="991209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3529584" y="3735324"/>
            <a:ext cx="932688" cy="155448"/>
          </a:xfrm>
          <a:prstGeom prst="rect">
            <a:avLst/>
          </a:prstGeom>
          <a:noFill/>
        </p:spPr>
        <p:txBody>
          <a:bodyPr wrap="none" anchor="ctr"/>
          <a:lstStyle/>
          <a:p>
            <a:pPr algn="ctr"/>
            <a:r>
              <a:rPr sz="780" b="1">
                <a:solidFill>
                  <a:srgbClr val="181F2B"/>
                </a:solidFill>
                <a:latin typeface="Arial"/>
              </a:rPr>
              <a:t>BigCommerce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566513" y="3639312"/>
            <a:ext cx="698601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4626864" y="3735324"/>
            <a:ext cx="594360" cy="155448"/>
          </a:xfrm>
          <a:prstGeom prst="rect">
            <a:avLst/>
          </a:prstGeom>
          <a:noFill/>
        </p:spPr>
        <p:txBody>
          <a:bodyPr wrap="none" anchor="ctr"/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Amazon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704088" y="4096512"/>
            <a:ext cx="658368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795528" y="4192524"/>
            <a:ext cx="475488" cy="1554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eBay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5989320" y="3703320"/>
            <a:ext cx="5623560" cy="1600200"/>
          </a:xfrm>
          <a:prstGeom prst="roundRect">
            <a:avLst/>
          </a:prstGeom>
          <a:solidFill>
            <a:srgbClr val="F8F9FC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190488" y="3867911"/>
            <a:ext cx="5221224" cy="16459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800" b="1">
                <a:solidFill>
                  <a:srgbClr val="687180"/>
                </a:solidFill>
                <a:latin typeface="Arial"/>
              </a:rPr>
              <a:t>CALENDAR · FINANCE · WORKFLOW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6190488" y="4187952"/>
            <a:ext cx="1225295" cy="384048"/>
          </a:xfrm>
          <a:prstGeom prst="roundRect">
            <a:avLst/>
          </a:prstGeom>
          <a:solidFill>
            <a:srgbClr val="F1F4FF"/>
          </a:solidFill>
          <a:ln w="10160">
            <a:solidFill>
              <a:srgbClr val="CFD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6281928" y="4283964"/>
            <a:ext cx="1143000" cy="155448"/>
          </a:xfrm>
          <a:prstGeom prst="rect">
            <a:avLst/>
          </a:prstGeom>
          <a:noFill/>
        </p:spPr>
        <p:txBody>
          <a:bodyPr wrap="none" anchor="ctr"/>
          <a:lstStyle/>
          <a:p>
            <a:pPr algn="ctr"/>
            <a:r>
              <a:rPr sz="780" b="1">
                <a:solidFill>
                  <a:srgbClr val="3451FF"/>
                </a:solidFill>
                <a:latin typeface="Arial"/>
              </a:rPr>
              <a:t>Google Calendar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507223" y="4187952"/>
            <a:ext cx="1108252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7598663" y="4283964"/>
            <a:ext cx="925372" cy="1554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Microsoft 365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8706916" y="4187952"/>
            <a:ext cx="932688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8759952" y="4283964"/>
            <a:ext cx="822960" cy="155448"/>
          </a:xfrm>
          <a:prstGeom prst="rect">
            <a:avLst/>
          </a:prstGeom>
          <a:noFill/>
        </p:spPr>
        <p:txBody>
          <a:bodyPr wrap="none" anchor="ctr"/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QuickBooks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9731044" y="4187952"/>
            <a:ext cx="658368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9822484" y="4283964"/>
            <a:ext cx="475488" cy="1554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Xero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10480852" y="4187952"/>
            <a:ext cx="815644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10572292" y="4283964"/>
            <a:ext cx="632764" cy="1554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NetSuite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90488" y="4645152"/>
            <a:ext cx="698601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6281927" y="4741164"/>
            <a:ext cx="515721" cy="1554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Zapier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6980529" y="4645152"/>
            <a:ext cx="658368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7071969" y="4741164"/>
            <a:ext cx="475488" cy="1554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Make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7730337" y="4645152"/>
            <a:ext cx="658368" cy="38404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7821777" y="4741164"/>
            <a:ext cx="475488" cy="1554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81F2B"/>
                </a:solidFill>
                <a:latin typeface="Arial"/>
              </a:rPr>
              <a:t>n8n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502920" y="4800600"/>
            <a:ext cx="5257800" cy="749808"/>
          </a:xfrm>
          <a:prstGeom prst="roundRect">
            <a:avLst/>
          </a:prstGeom>
          <a:solidFill>
            <a:srgbClr val="0A1222"/>
          </a:solidFill>
          <a:ln w="10160">
            <a:solidFill>
              <a:srgbClr val="0A1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731520" y="4983480"/>
            <a:ext cx="1828800" cy="16459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800" b="1">
                <a:solidFill>
                  <a:srgbClr val="A3B1FF"/>
                </a:solidFill>
                <a:latin typeface="Arial"/>
              </a:rPr>
              <a:t>ONE INTEGRATION LAYER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2331720" y="4910328"/>
            <a:ext cx="3154680" cy="30175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Connect once. Reuse across customer service, voice, sales and operations.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5989320" y="5504688"/>
            <a:ext cx="5623560" cy="4572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2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6199632" y="5632704"/>
            <a:ext cx="1600200" cy="146304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850" b="1">
                <a:solidFill>
                  <a:srgbClr val="181F2B"/>
                </a:solidFill>
                <a:latin typeface="Arial"/>
              </a:rPr>
              <a:t>Need a system not listed?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726679" y="5632704"/>
            <a:ext cx="3611880" cy="146304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850" b="0">
                <a:solidFill>
                  <a:srgbClr val="687180"/>
                </a:solidFill>
                <a:latin typeface="Arial"/>
              </a:rPr>
              <a:t>We verify API access and integration feasibility during discovery.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0744200" y="6510528"/>
            <a:ext cx="914400" cy="16459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r"/>
            <a:r>
              <a:rPr sz="700" b="1">
                <a:solidFill>
                  <a:srgbClr val="687180"/>
                </a:solidFill>
                <a:latin typeface="Arial"/>
              </a:rPr>
              <a:t>EXECUTIVE</a:t>
            </a:r>
          </a:p>
        </p:txBody>
      </p:sp>
      <p:pic>
        <p:nvPicPr>
          <p:cNvPr id="919" name="WorkGenesis logo 9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6355080"/>
            <a:ext cx="237744" cy="237744"/>
          </a:xfrm>
          <a:prstGeom prst="rect">
            <a:avLst/>
          </a:prstGeom>
        </p:spPr>
      </p:pic>
      <p:sp>
        <p:nvSpPr>
          <p:cNvPr id="920" name="Wordmark 920"/>
          <p:cNvSpPr txBox="1"/>
          <p:nvPr/>
        </p:nvSpPr>
        <p:spPr>
          <a:xfrm>
            <a:off x="996696" y="6345936"/>
            <a:ext cx="1170432" cy="25603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900" b="1" spc="-20" dirty="0">
                <a:solidFill>
                  <a:srgbClr val="0B1220"/>
                </a:solidFill>
                <a:latin typeface="Calibri"/>
              </a:rPr>
              <a:t>WorkGenesis</a:t>
            </a:r>
            <a:r>
              <a:rPr lang="en-US" sz="900" b="1" spc="-20" dirty="0">
                <a:solidFill>
                  <a:srgbClr val="2547F0"/>
                </a:solidFill>
                <a:latin typeface="Calibri"/>
              </a:rPr>
              <a:t>.ai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Rect 418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419" name="Text 419"/>
          <p:cNvSpPr txBox="1"/>
          <p:nvPr/>
        </p:nvSpPr>
        <p:spPr>
          <a:xfrm>
            <a:off x="685800" y="566928"/>
            <a:ext cx="1078992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00" b="1" spc="180" dirty="0">
                <a:solidFill>
                  <a:srgbClr val="2547F0"/>
                </a:solidFill>
                <a:latin typeface="Calibri"/>
                <a:cs typeface="Calibri"/>
              </a:rPr>
              <a:t>TRUST</a:t>
            </a:r>
          </a:p>
        </p:txBody>
      </p:sp>
      <p:sp>
        <p:nvSpPr>
          <p:cNvPr id="420" name="Text 420"/>
          <p:cNvSpPr txBox="1"/>
          <p:nvPr/>
        </p:nvSpPr>
        <p:spPr>
          <a:xfrm>
            <a:off x="685800" y="868680"/>
            <a:ext cx="107899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3200" b="1" spc="0" dirty="0">
                <a:solidFill>
                  <a:srgbClr val="0B1220"/>
                </a:solidFill>
                <a:latin typeface="Calibri"/>
                <a:cs typeface="Calibri"/>
              </a:rPr>
              <a:t>Six commitments, each of them contractual</a:t>
            </a:r>
          </a:p>
        </p:txBody>
      </p:sp>
      <p:sp>
        <p:nvSpPr>
          <p:cNvPr id="421" name="Text 421"/>
          <p:cNvSpPr txBox="1"/>
          <p:nvPr/>
        </p:nvSpPr>
        <p:spPr>
          <a:xfrm>
            <a:off x="685800" y="1783080"/>
            <a:ext cx="10789920" cy="3657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0" spc="0" dirty="0">
                <a:solidFill>
                  <a:srgbClr val="626C82"/>
                </a:solidFill>
                <a:latin typeface="Calibri"/>
                <a:cs typeface="Calibri"/>
              </a:rPr>
              <a:t>A promise on a website is marketing. Each of these lives in a document you sign.</a:t>
            </a:r>
          </a:p>
        </p:txBody>
      </p:sp>
      <p:sp>
        <p:nvSpPr>
          <p:cNvPr id="422" name="Rect 422"/>
          <p:cNvSpPr/>
          <p:nvPr/>
        </p:nvSpPr>
        <p:spPr>
          <a:xfrm>
            <a:off x="685800" y="2377440"/>
            <a:ext cx="3584448" cy="169164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423" name="Rect 423"/>
          <p:cNvSpPr/>
          <p:nvPr/>
        </p:nvSpPr>
        <p:spPr>
          <a:xfrm>
            <a:off x="941832" y="265176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424" name="Text 424"/>
          <p:cNvSpPr txBox="1"/>
          <p:nvPr/>
        </p:nvSpPr>
        <p:spPr>
          <a:xfrm>
            <a:off x="941832" y="270205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SOW</a:t>
            </a:r>
          </a:p>
        </p:txBody>
      </p:sp>
      <p:sp>
        <p:nvSpPr>
          <p:cNvPr id="425" name="Text 425"/>
          <p:cNvSpPr txBox="1"/>
          <p:nvPr/>
        </p:nvSpPr>
        <p:spPr>
          <a:xfrm>
            <a:off x="941832" y="3090672"/>
            <a:ext cx="307238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Fixed implementation price</a:t>
            </a:r>
          </a:p>
        </p:txBody>
      </p:sp>
      <p:sp>
        <p:nvSpPr>
          <p:cNvPr id="426" name="Text 426"/>
          <p:cNvSpPr txBox="1"/>
          <p:nvPr/>
        </p:nvSpPr>
        <p:spPr>
          <a:xfrm>
            <a:off x="941832" y="3547872"/>
            <a:ext cx="3072384" cy="3200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Scope and price agreed before any build work begins.</a:t>
            </a:r>
          </a:p>
        </p:txBody>
      </p:sp>
      <p:sp>
        <p:nvSpPr>
          <p:cNvPr id="427" name="Rect 427"/>
          <p:cNvSpPr/>
          <p:nvPr/>
        </p:nvSpPr>
        <p:spPr>
          <a:xfrm>
            <a:off x="4526280" y="2377440"/>
            <a:ext cx="3584448" cy="169164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428" name="Rect 428"/>
          <p:cNvSpPr/>
          <p:nvPr/>
        </p:nvSpPr>
        <p:spPr>
          <a:xfrm>
            <a:off x="4782312" y="265176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429" name="Text 429"/>
          <p:cNvSpPr txBox="1"/>
          <p:nvPr/>
        </p:nvSpPr>
        <p:spPr>
          <a:xfrm>
            <a:off x="4782312" y="270205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SOW</a:t>
            </a:r>
          </a:p>
        </p:txBody>
      </p:sp>
      <p:sp>
        <p:nvSpPr>
          <p:cNvPr id="430" name="Text 430"/>
          <p:cNvSpPr txBox="1"/>
          <p:nvPr/>
        </p:nvSpPr>
        <p:spPr>
          <a:xfrm>
            <a:off x="4782312" y="3090672"/>
            <a:ext cx="307238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Measures agreed first</a:t>
            </a:r>
          </a:p>
        </p:txBody>
      </p:sp>
      <p:sp>
        <p:nvSpPr>
          <p:cNvPr id="431" name="Text 431"/>
          <p:cNvSpPr txBox="1"/>
          <p:nvPr/>
        </p:nvSpPr>
        <p:spPr>
          <a:xfrm>
            <a:off x="4782312" y="3547872"/>
            <a:ext cx="3072384" cy="3200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If the pilot misses its targets, we tell you.</a:t>
            </a:r>
          </a:p>
        </p:txBody>
      </p:sp>
      <p:sp>
        <p:nvSpPr>
          <p:cNvPr id="432" name="Rect 432"/>
          <p:cNvSpPr/>
          <p:nvPr/>
        </p:nvSpPr>
        <p:spPr>
          <a:xfrm>
            <a:off x="8366760" y="2377440"/>
            <a:ext cx="3136392" cy="169164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433" name="Rect 433"/>
          <p:cNvSpPr/>
          <p:nvPr/>
        </p:nvSpPr>
        <p:spPr>
          <a:xfrm>
            <a:off x="8622792" y="265176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434" name="Text 434"/>
          <p:cNvSpPr txBox="1"/>
          <p:nvPr/>
        </p:nvSpPr>
        <p:spPr>
          <a:xfrm>
            <a:off x="8622792" y="270205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MSA</a:t>
            </a:r>
          </a:p>
        </p:txBody>
      </p:sp>
      <p:sp>
        <p:nvSpPr>
          <p:cNvPr id="435" name="Text 435"/>
          <p:cNvSpPr txBox="1"/>
          <p:nvPr/>
        </p:nvSpPr>
        <p:spPr>
          <a:xfrm>
            <a:off x="8622792" y="3090672"/>
            <a:ext cx="2624328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No long lock-in</a:t>
            </a:r>
          </a:p>
        </p:txBody>
      </p:sp>
      <p:sp>
        <p:nvSpPr>
          <p:cNvPr id="436" name="Text 436"/>
          <p:cNvSpPr txBox="1"/>
          <p:nvPr/>
        </p:nvSpPr>
        <p:spPr>
          <a:xfrm>
            <a:off x="8622792" y="3547872"/>
            <a:ext cx="2624328" cy="3200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Rolling managed fee with an agreed notice period.</a:t>
            </a:r>
          </a:p>
        </p:txBody>
      </p:sp>
      <p:sp>
        <p:nvSpPr>
          <p:cNvPr id="437" name="Rect 437"/>
          <p:cNvSpPr/>
          <p:nvPr/>
        </p:nvSpPr>
        <p:spPr>
          <a:xfrm>
            <a:off x="685800" y="4251960"/>
            <a:ext cx="3584448" cy="169164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438" name="Rect 438"/>
          <p:cNvSpPr/>
          <p:nvPr/>
        </p:nvSpPr>
        <p:spPr>
          <a:xfrm>
            <a:off x="941832" y="45262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439" name="Text 439"/>
          <p:cNvSpPr txBox="1"/>
          <p:nvPr/>
        </p:nvSpPr>
        <p:spPr>
          <a:xfrm>
            <a:off x="941832" y="45765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DPA</a:t>
            </a:r>
          </a:p>
        </p:txBody>
      </p:sp>
      <p:sp>
        <p:nvSpPr>
          <p:cNvPr id="440" name="Text 440"/>
          <p:cNvSpPr txBox="1"/>
          <p:nvPr/>
        </p:nvSpPr>
        <p:spPr>
          <a:xfrm>
            <a:off x="941832" y="4965192"/>
            <a:ext cx="307238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Your data stays yours</a:t>
            </a:r>
          </a:p>
        </p:txBody>
      </p:sp>
      <p:sp>
        <p:nvSpPr>
          <p:cNvPr id="441" name="Text 441"/>
          <p:cNvSpPr txBox="1"/>
          <p:nvPr/>
        </p:nvSpPr>
        <p:spPr>
          <a:xfrm>
            <a:off x="941832" y="5422392"/>
            <a:ext cx="3072384" cy="3200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Full export on request, deletion confirmed in writing.</a:t>
            </a:r>
          </a:p>
        </p:txBody>
      </p:sp>
      <p:sp>
        <p:nvSpPr>
          <p:cNvPr id="442" name="Rect 442"/>
          <p:cNvSpPr/>
          <p:nvPr/>
        </p:nvSpPr>
        <p:spPr>
          <a:xfrm>
            <a:off x="4526280" y="4251960"/>
            <a:ext cx="3584448" cy="169164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443" name="Rect 443"/>
          <p:cNvSpPr/>
          <p:nvPr/>
        </p:nvSpPr>
        <p:spPr>
          <a:xfrm>
            <a:off x="4782312" y="45262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444" name="Text 444"/>
          <p:cNvSpPr txBox="1"/>
          <p:nvPr/>
        </p:nvSpPr>
        <p:spPr>
          <a:xfrm>
            <a:off x="4782312" y="45765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DPA</a:t>
            </a:r>
          </a:p>
        </p:txBody>
      </p:sp>
      <p:sp>
        <p:nvSpPr>
          <p:cNvPr id="445" name="Text 445"/>
          <p:cNvSpPr txBox="1"/>
          <p:nvPr/>
        </p:nvSpPr>
        <p:spPr>
          <a:xfrm>
            <a:off x="4782312" y="4965192"/>
            <a:ext cx="307238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Not used to train models</a:t>
            </a:r>
          </a:p>
        </p:txBody>
      </p:sp>
      <p:sp>
        <p:nvSpPr>
          <p:cNvPr id="446" name="Text 446"/>
          <p:cNvSpPr txBox="1"/>
          <p:nvPr/>
        </p:nvSpPr>
        <p:spPr>
          <a:xfrm>
            <a:off x="4782312" y="5422392"/>
            <a:ext cx="3072384" cy="3200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Passed down to every model provider we use.</a:t>
            </a:r>
          </a:p>
        </p:txBody>
      </p:sp>
      <p:sp>
        <p:nvSpPr>
          <p:cNvPr id="447" name="Rect 447"/>
          <p:cNvSpPr/>
          <p:nvPr/>
        </p:nvSpPr>
        <p:spPr>
          <a:xfrm>
            <a:off x="8366760" y="4251960"/>
            <a:ext cx="3136392" cy="169164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448" name="Rect 448"/>
          <p:cNvSpPr/>
          <p:nvPr/>
        </p:nvSpPr>
        <p:spPr>
          <a:xfrm>
            <a:off x="8622792" y="45262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449" name="Text 449"/>
          <p:cNvSpPr txBox="1"/>
          <p:nvPr/>
        </p:nvSpPr>
        <p:spPr>
          <a:xfrm>
            <a:off x="8622792" y="45765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ALL</a:t>
            </a:r>
          </a:p>
        </p:txBody>
      </p:sp>
      <p:sp>
        <p:nvSpPr>
          <p:cNvPr id="450" name="Text 450"/>
          <p:cNvSpPr txBox="1"/>
          <p:nvPr/>
        </p:nvSpPr>
        <p:spPr>
          <a:xfrm>
            <a:off x="8622792" y="4965192"/>
            <a:ext cx="2624328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We say when AI is wrong</a:t>
            </a:r>
          </a:p>
        </p:txBody>
      </p:sp>
      <p:sp>
        <p:nvSpPr>
          <p:cNvPr id="451" name="Text 451"/>
          <p:cNvSpPr txBox="1"/>
          <p:nvPr/>
        </p:nvSpPr>
        <p:spPr>
          <a:xfrm>
            <a:off x="8622792" y="5422392"/>
            <a:ext cx="2624328" cy="3200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We would rather lose the sale than deploy badly.</a:t>
            </a:r>
          </a:p>
        </p:txBody>
      </p:sp>
      <p:sp>
        <p:nvSpPr>
          <p:cNvPr id="452" name="TextBox 451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EXECUTIVE</a:t>
            </a:r>
          </a:p>
        </p:txBody>
      </p:sp>
      <p:pic>
        <p:nvPicPr>
          <p:cNvPr id="921" name="WorkGenesis logo 9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21824" y="6355080"/>
            <a:ext cx="237744" cy="237744"/>
          </a:xfrm>
          <a:prstGeom prst="rect">
            <a:avLst/>
          </a:prstGeom>
        </p:spPr>
      </p:pic>
      <p:sp>
        <p:nvSpPr>
          <p:cNvPr id="922" name="Wordmark 922"/>
          <p:cNvSpPr txBox="1"/>
          <p:nvPr/>
        </p:nvSpPr>
        <p:spPr>
          <a:xfrm>
            <a:off x="10332720" y="6345936"/>
            <a:ext cx="1170432" cy="25603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900" b="1" spc="-20" dirty="0">
                <a:solidFill>
                  <a:srgbClr val="0B1220"/>
                </a:solidFill>
                <a:latin typeface="Calibri"/>
              </a:rPr>
              <a:t>WorkGenesis</a:t>
            </a:r>
            <a:r>
              <a:rPr lang="en-US" sz="900" b="1" spc="-20" dirty="0">
                <a:solidFill>
                  <a:srgbClr val="2547F0"/>
                </a:solidFill>
                <a:latin typeface="Calibri"/>
              </a:rPr>
              <a:t>.ai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Rect 45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460" name="Text 460"/>
          <p:cNvSpPr txBox="1"/>
          <p:nvPr/>
        </p:nvSpPr>
        <p:spPr>
          <a:xfrm>
            <a:off x="685800" y="566928"/>
            <a:ext cx="1078992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00" b="1" spc="180" dirty="0">
                <a:solidFill>
                  <a:srgbClr val="2547F0"/>
                </a:solidFill>
                <a:latin typeface="Calibri"/>
                <a:cs typeface="Calibri"/>
              </a:rPr>
              <a:t>PRICING</a:t>
            </a:r>
          </a:p>
        </p:txBody>
      </p:sp>
      <p:sp>
        <p:nvSpPr>
          <p:cNvPr id="461" name="Text 461"/>
          <p:cNvSpPr txBox="1"/>
          <p:nvPr/>
        </p:nvSpPr>
        <p:spPr>
          <a:xfrm>
            <a:off x="685800" y="868680"/>
            <a:ext cx="107899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3200" b="1" spc="0" dirty="0">
                <a:solidFill>
                  <a:srgbClr val="0B1220"/>
                </a:solidFill>
                <a:latin typeface="Calibri"/>
                <a:cs typeface="Calibri"/>
              </a:rPr>
              <a:t>Implementation — indicative starting prices</a:t>
            </a:r>
          </a:p>
        </p:txBody>
      </p:sp>
      <p:sp>
        <p:nvSpPr>
          <p:cNvPr id="462" name="Text 462"/>
          <p:cNvSpPr txBox="1"/>
          <p:nvPr/>
        </p:nvSpPr>
        <p:spPr>
          <a:xfrm>
            <a:off x="685800" y="1783080"/>
            <a:ext cx="10789920" cy="3657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0" spc="0" dirty="0">
                <a:solidFill>
                  <a:srgbClr val="626C82"/>
                </a:solidFill>
                <a:latin typeface="Calibri"/>
                <a:cs typeface="Calibri"/>
              </a:rPr>
              <a:t>One-time. Scope and price are fixed in the Statement of Work before any build work begins.</a:t>
            </a:r>
          </a:p>
        </p:txBody>
      </p:sp>
      <p:sp>
        <p:nvSpPr>
          <p:cNvPr id="463" name="Rect 463"/>
          <p:cNvSpPr/>
          <p:nvPr/>
        </p:nvSpPr>
        <p:spPr>
          <a:xfrm>
            <a:off x="685800" y="2267712"/>
            <a:ext cx="10817352" cy="10058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txBody>
          <a:bodyPr/>
          <a:lstStyle/>
          <a:p/>
        </p:txBody>
      </p:sp>
      <p:sp>
        <p:nvSpPr>
          <p:cNvPr id="464" name="Text 464"/>
          <p:cNvSpPr txBox="1"/>
          <p:nvPr/>
        </p:nvSpPr>
        <p:spPr>
          <a:xfrm>
            <a:off x="685800" y="2395728"/>
            <a:ext cx="329184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0B1220"/>
                </a:solidFill>
                <a:latin typeface="Calibri"/>
                <a:cs typeface="Calibri"/>
              </a:rPr>
              <a:t>AI Customer Service</a:t>
            </a:r>
          </a:p>
        </p:txBody>
      </p:sp>
      <p:sp>
        <p:nvSpPr>
          <p:cNvPr id="465" name="Text 465"/>
          <p:cNvSpPr txBox="1"/>
          <p:nvPr/>
        </p:nvSpPr>
        <p:spPr>
          <a:xfrm>
            <a:off x="4206240" y="2395728"/>
            <a:ext cx="475488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Website chat, knowledge base, escalation, basic integration</a:t>
            </a:r>
          </a:p>
        </p:txBody>
      </p:sp>
      <p:sp>
        <p:nvSpPr>
          <p:cNvPr id="466" name="Text 466"/>
          <p:cNvSpPr txBox="1"/>
          <p:nvPr/>
        </p:nvSpPr>
        <p:spPr>
          <a:xfrm>
            <a:off x="8138160" y="2395728"/>
            <a:ext cx="333756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2547F0"/>
                </a:solidFill>
                <a:latin typeface="Calibri"/>
                <a:cs typeface="Calibri"/>
              </a:rPr>
              <a:t>from $7,500</a:t>
            </a:r>
          </a:p>
        </p:txBody>
      </p:sp>
      <p:sp>
        <p:nvSpPr>
          <p:cNvPr id="467" name="Rect 467"/>
          <p:cNvSpPr/>
          <p:nvPr/>
        </p:nvSpPr>
        <p:spPr>
          <a:xfrm>
            <a:off x="685800" y="2770632"/>
            <a:ext cx="10817352" cy="10058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txBody>
          <a:bodyPr/>
          <a:lstStyle/>
          <a:p/>
        </p:txBody>
      </p:sp>
      <p:sp>
        <p:nvSpPr>
          <p:cNvPr id="468" name="Text 468"/>
          <p:cNvSpPr txBox="1"/>
          <p:nvPr/>
        </p:nvSpPr>
        <p:spPr>
          <a:xfrm>
            <a:off x="685800" y="2898648"/>
            <a:ext cx="329184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0B1220"/>
                </a:solidFill>
                <a:latin typeface="Calibri"/>
                <a:cs typeface="Calibri"/>
              </a:rPr>
              <a:t>Extra channels</a:t>
            </a:r>
          </a:p>
        </p:txBody>
      </p:sp>
      <p:sp>
        <p:nvSpPr>
          <p:cNvPr id="469" name="Text 469"/>
          <p:cNvSpPr txBox="1"/>
          <p:nvPr/>
        </p:nvSpPr>
        <p:spPr>
          <a:xfrm>
            <a:off x="4206240" y="2898648"/>
            <a:ext cx="475488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WhatsApp, Instagram, Messenger, email support</a:t>
            </a:r>
          </a:p>
        </p:txBody>
      </p:sp>
      <p:sp>
        <p:nvSpPr>
          <p:cNvPr id="470" name="Text 470"/>
          <p:cNvSpPr txBox="1"/>
          <p:nvPr/>
        </p:nvSpPr>
        <p:spPr>
          <a:xfrm>
            <a:off x="8138160" y="2898648"/>
            <a:ext cx="333756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2547F0"/>
                </a:solidFill>
                <a:latin typeface="Calibri"/>
                <a:cs typeface="Calibri"/>
              </a:rPr>
              <a:t>from $1,500 each</a:t>
            </a:r>
          </a:p>
        </p:txBody>
      </p:sp>
      <p:sp>
        <p:nvSpPr>
          <p:cNvPr id="471" name="Rect 471"/>
          <p:cNvSpPr/>
          <p:nvPr/>
        </p:nvSpPr>
        <p:spPr>
          <a:xfrm>
            <a:off x="685800" y="3273552"/>
            <a:ext cx="10817352" cy="10058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txBody>
          <a:bodyPr/>
          <a:lstStyle/>
          <a:p/>
        </p:txBody>
      </p:sp>
      <p:sp>
        <p:nvSpPr>
          <p:cNvPr id="472" name="Text 472"/>
          <p:cNvSpPr txBox="1"/>
          <p:nvPr/>
        </p:nvSpPr>
        <p:spPr>
          <a:xfrm>
            <a:off x="685800" y="3401568"/>
            <a:ext cx="329184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0B1220"/>
                </a:solidFill>
                <a:latin typeface="Calibri"/>
                <a:cs typeface="Calibri"/>
              </a:rPr>
              <a:t>AI Voice Agents</a:t>
            </a:r>
          </a:p>
        </p:txBody>
      </p:sp>
      <p:sp>
        <p:nvSpPr>
          <p:cNvPr id="473" name="Text 473"/>
          <p:cNvSpPr txBox="1"/>
          <p:nvPr/>
        </p:nvSpPr>
        <p:spPr>
          <a:xfrm>
            <a:off x="4206240" y="3401568"/>
            <a:ext cx="475488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Inbound or outbound, booking, qualification, CRM integration</a:t>
            </a:r>
          </a:p>
        </p:txBody>
      </p:sp>
      <p:sp>
        <p:nvSpPr>
          <p:cNvPr id="474" name="Text 474"/>
          <p:cNvSpPr txBox="1"/>
          <p:nvPr/>
        </p:nvSpPr>
        <p:spPr>
          <a:xfrm>
            <a:off x="8138160" y="3401568"/>
            <a:ext cx="333756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2547F0"/>
                </a:solidFill>
                <a:latin typeface="Calibri"/>
                <a:cs typeface="Calibri"/>
              </a:rPr>
              <a:t>from $7,500</a:t>
            </a:r>
          </a:p>
        </p:txBody>
      </p:sp>
      <p:sp>
        <p:nvSpPr>
          <p:cNvPr id="475" name="Rect 475"/>
          <p:cNvSpPr/>
          <p:nvPr/>
        </p:nvSpPr>
        <p:spPr>
          <a:xfrm>
            <a:off x="685800" y="3776472"/>
            <a:ext cx="10817352" cy="10058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txBody>
          <a:bodyPr/>
          <a:lstStyle/>
          <a:p/>
        </p:txBody>
      </p:sp>
      <p:sp>
        <p:nvSpPr>
          <p:cNvPr id="476" name="Text 476"/>
          <p:cNvSpPr txBox="1"/>
          <p:nvPr/>
        </p:nvSpPr>
        <p:spPr>
          <a:xfrm>
            <a:off x="685800" y="3904488"/>
            <a:ext cx="329184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0B1220"/>
                </a:solidFill>
                <a:latin typeface="Calibri"/>
                <a:cs typeface="Calibri"/>
              </a:rPr>
              <a:t>AI Sales Automation</a:t>
            </a:r>
          </a:p>
        </p:txBody>
      </p:sp>
      <p:sp>
        <p:nvSpPr>
          <p:cNvPr id="477" name="Text 477"/>
          <p:cNvSpPr txBox="1"/>
          <p:nvPr/>
        </p:nvSpPr>
        <p:spPr>
          <a:xfrm>
            <a:off x="4206240" y="3904488"/>
            <a:ext cx="475488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Lead capture, qualification, follow-up, CRM sync, booking</a:t>
            </a:r>
          </a:p>
        </p:txBody>
      </p:sp>
      <p:sp>
        <p:nvSpPr>
          <p:cNvPr id="478" name="Text 478"/>
          <p:cNvSpPr txBox="1"/>
          <p:nvPr/>
        </p:nvSpPr>
        <p:spPr>
          <a:xfrm>
            <a:off x="8138160" y="3904488"/>
            <a:ext cx="333756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2547F0"/>
                </a:solidFill>
                <a:latin typeface="Calibri"/>
                <a:cs typeface="Calibri"/>
              </a:rPr>
              <a:t>from $10,000</a:t>
            </a:r>
          </a:p>
        </p:txBody>
      </p:sp>
      <p:sp>
        <p:nvSpPr>
          <p:cNvPr id="479" name="Rect 479"/>
          <p:cNvSpPr/>
          <p:nvPr/>
        </p:nvSpPr>
        <p:spPr>
          <a:xfrm>
            <a:off x="685800" y="4279392"/>
            <a:ext cx="10817352" cy="10058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txBody>
          <a:bodyPr/>
          <a:lstStyle/>
          <a:p/>
        </p:txBody>
      </p:sp>
      <p:sp>
        <p:nvSpPr>
          <p:cNvPr id="480" name="Text 480"/>
          <p:cNvSpPr txBox="1"/>
          <p:nvPr/>
        </p:nvSpPr>
        <p:spPr>
          <a:xfrm>
            <a:off x="685800" y="4407408"/>
            <a:ext cx="329184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0B1220"/>
                </a:solidFill>
                <a:latin typeface="Calibri"/>
                <a:cs typeface="Calibri"/>
              </a:rPr>
              <a:t>AI Business Automation</a:t>
            </a:r>
          </a:p>
        </p:txBody>
      </p:sp>
      <p:sp>
        <p:nvSpPr>
          <p:cNvPr id="481" name="Text 481"/>
          <p:cNvSpPr txBox="1"/>
          <p:nvPr/>
        </p:nvSpPr>
        <p:spPr>
          <a:xfrm>
            <a:off x="4206240" y="4407408"/>
            <a:ext cx="475488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Documents, data workflows, approvals, CRM/ERP integration</a:t>
            </a:r>
          </a:p>
        </p:txBody>
      </p:sp>
      <p:sp>
        <p:nvSpPr>
          <p:cNvPr id="482" name="Text 482"/>
          <p:cNvSpPr txBox="1"/>
          <p:nvPr/>
        </p:nvSpPr>
        <p:spPr>
          <a:xfrm>
            <a:off x="8138160" y="4407408"/>
            <a:ext cx="333756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2547F0"/>
                </a:solidFill>
                <a:latin typeface="Calibri"/>
                <a:cs typeface="Calibri"/>
              </a:rPr>
              <a:t>from $10,000</a:t>
            </a:r>
          </a:p>
        </p:txBody>
      </p:sp>
      <p:sp>
        <p:nvSpPr>
          <p:cNvPr id="483" name="Rect 483"/>
          <p:cNvSpPr/>
          <p:nvPr/>
        </p:nvSpPr>
        <p:spPr>
          <a:xfrm>
            <a:off x="685800" y="4782312"/>
            <a:ext cx="10817352" cy="10058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txBody>
          <a:bodyPr/>
          <a:lstStyle/>
          <a:p/>
        </p:txBody>
      </p:sp>
      <p:sp>
        <p:nvSpPr>
          <p:cNvPr id="484" name="Text 484"/>
          <p:cNvSpPr txBox="1"/>
          <p:nvPr/>
        </p:nvSpPr>
        <p:spPr>
          <a:xfrm>
            <a:off x="685800" y="4910328"/>
            <a:ext cx="329184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0B1220"/>
                </a:solidFill>
                <a:latin typeface="Calibri"/>
                <a:cs typeface="Calibri"/>
              </a:rPr>
              <a:t>AI Marketing Automation</a:t>
            </a:r>
          </a:p>
        </p:txBody>
      </p:sp>
      <p:sp>
        <p:nvSpPr>
          <p:cNvPr id="485" name="Text 485"/>
          <p:cNvSpPr txBox="1"/>
          <p:nvPr/>
        </p:nvSpPr>
        <p:spPr>
          <a:xfrm>
            <a:off x="4206240" y="4910328"/>
            <a:ext cx="475488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Content, social, reviews, campaigns, approval workflows</a:t>
            </a:r>
          </a:p>
        </p:txBody>
      </p:sp>
      <p:sp>
        <p:nvSpPr>
          <p:cNvPr id="486" name="Text 486"/>
          <p:cNvSpPr txBox="1"/>
          <p:nvPr/>
        </p:nvSpPr>
        <p:spPr>
          <a:xfrm>
            <a:off x="8138160" y="4910328"/>
            <a:ext cx="333756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2547F0"/>
                </a:solidFill>
                <a:latin typeface="Calibri"/>
                <a:cs typeface="Calibri"/>
              </a:rPr>
              <a:t>from $5,000</a:t>
            </a:r>
          </a:p>
        </p:txBody>
      </p:sp>
      <p:sp>
        <p:nvSpPr>
          <p:cNvPr id="487" name="Rect 487"/>
          <p:cNvSpPr/>
          <p:nvPr/>
        </p:nvSpPr>
        <p:spPr>
          <a:xfrm>
            <a:off x="685800" y="5285232"/>
            <a:ext cx="10817352" cy="10058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txBody>
          <a:bodyPr/>
          <a:lstStyle/>
          <a:p/>
        </p:txBody>
      </p:sp>
      <p:sp>
        <p:nvSpPr>
          <p:cNvPr id="488" name="Text 488"/>
          <p:cNvSpPr txBox="1"/>
          <p:nvPr/>
        </p:nvSpPr>
        <p:spPr>
          <a:xfrm>
            <a:off x="685800" y="5413248"/>
            <a:ext cx="329184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0B1220"/>
                </a:solidFill>
                <a:latin typeface="Calibri"/>
                <a:cs typeface="Calibri"/>
              </a:rPr>
              <a:t>Multi-system automation</a:t>
            </a:r>
          </a:p>
        </p:txBody>
      </p:sp>
      <p:sp>
        <p:nvSpPr>
          <p:cNvPr id="489" name="Text 489"/>
          <p:cNvSpPr txBox="1"/>
          <p:nvPr/>
        </p:nvSpPr>
        <p:spPr>
          <a:xfrm>
            <a:off x="4206240" y="5413248"/>
            <a:ext cx="475488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Multiple workflows, departments or integrations</a:t>
            </a:r>
          </a:p>
        </p:txBody>
      </p:sp>
      <p:sp>
        <p:nvSpPr>
          <p:cNvPr id="490" name="Text 490"/>
          <p:cNvSpPr txBox="1"/>
          <p:nvPr/>
        </p:nvSpPr>
        <p:spPr>
          <a:xfrm>
            <a:off x="8138160" y="5413248"/>
            <a:ext cx="333756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2547F0"/>
                </a:solidFill>
                <a:latin typeface="Calibri"/>
                <a:cs typeface="Calibri"/>
              </a:rPr>
              <a:t>from $20,000</a:t>
            </a:r>
          </a:p>
        </p:txBody>
      </p:sp>
      <p:sp>
        <p:nvSpPr>
          <p:cNvPr id="491" name="Rect 491"/>
          <p:cNvSpPr/>
          <p:nvPr/>
        </p:nvSpPr>
        <p:spPr>
          <a:xfrm>
            <a:off x="685800" y="5788152"/>
            <a:ext cx="10817352" cy="10058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txBody>
          <a:bodyPr/>
          <a:lstStyle/>
          <a:p/>
        </p:txBody>
      </p:sp>
      <p:sp>
        <p:nvSpPr>
          <p:cNvPr id="492" name="Text 492"/>
          <p:cNvSpPr txBox="1"/>
          <p:nvPr/>
        </p:nvSpPr>
        <p:spPr>
          <a:xfrm>
            <a:off x="685800" y="5916168"/>
            <a:ext cx="329184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0B1220"/>
                </a:solidFill>
                <a:latin typeface="Calibri"/>
                <a:cs typeface="Calibri"/>
              </a:rPr>
              <a:t>Custom AI &amp; enterprise</a:t>
            </a:r>
          </a:p>
        </p:txBody>
      </p:sp>
      <p:sp>
        <p:nvSpPr>
          <p:cNvPr id="493" name="Text 493"/>
          <p:cNvSpPr txBox="1"/>
          <p:nvPr/>
        </p:nvSpPr>
        <p:spPr>
          <a:xfrm>
            <a:off x="4206240" y="5916168"/>
            <a:ext cx="475488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Bespoke agents, legacy systems, multi-site, advanced security</a:t>
            </a:r>
          </a:p>
        </p:txBody>
      </p:sp>
      <p:sp>
        <p:nvSpPr>
          <p:cNvPr id="494" name="Text 494"/>
          <p:cNvSpPr txBox="1"/>
          <p:nvPr/>
        </p:nvSpPr>
        <p:spPr>
          <a:xfrm>
            <a:off x="8138160" y="5916168"/>
            <a:ext cx="333756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2547F0"/>
                </a:solidFill>
                <a:latin typeface="Calibri"/>
                <a:cs typeface="Calibri"/>
              </a:rPr>
              <a:t>from $50,000</a:t>
            </a:r>
          </a:p>
        </p:txBody>
      </p:sp>
      <p:sp>
        <p:nvSpPr>
          <p:cNvPr id="495" name="TextBox 494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EXECUTIVE</a:t>
            </a:r>
          </a:p>
        </p:txBody>
      </p:sp>
      <p:sp>
        <p:nvSpPr>
          <p:cNvPr id="496" name="TextBox 495"/>
          <p:cNvSpPr txBox="1"/>
          <p:nvPr/>
        </p:nvSpPr>
        <p:spPr>
          <a:xfrm>
            <a:off x="713232" y="6446520"/>
            <a:ext cx="10698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50" b="0">
                <a:solidFill>
                  <a:srgbClr val="657087"/>
                </a:solidFill>
                <a:latin typeface="Aptos"/>
              </a:rPr>
              <a:t>Pricing principle: fixed implementation scope first; recurring management and usage are separated so the economics stay visible.</a:t>
            </a:r>
          </a:p>
        </p:txBody>
      </p:sp>
      <p:pic>
        <p:nvPicPr>
          <p:cNvPr id="923" name="WorkGenesis logo 9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65408" y="6345936"/>
            <a:ext cx="237744" cy="2377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Rect 495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496" name="Text 496"/>
          <p:cNvSpPr txBox="1"/>
          <p:nvPr/>
        </p:nvSpPr>
        <p:spPr>
          <a:xfrm>
            <a:off x="685800" y="566928"/>
            <a:ext cx="1078992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00" b="1" spc="180" dirty="0">
                <a:solidFill>
                  <a:srgbClr val="2547F0"/>
                </a:solidFill>
                <a:latin typeface="Calibri"/>
                <a:cs typeface="Calibri"/>
              </a:rPr>
              <a:t>PRICING</a:t>
            </a:r>
          </a:p>
        </p:txBody>
      </p:sp>
      <p:sp>
        <p:nvSpPr>
          <p:cNvPr id="497" name="Text 497"/>
          <p:cNvSpPr txBox="1"/>
          <p:nvPr/>
        </p:nvSpPr>
        <p:spPr>
          <a:xfrm>
            <a:off x="685800" y="868680"/>
            <a:ext cx="107899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3200" b="1" spc="0" dirty="0">
                <a:solidFill>
                  <a:srgbClr val="0B1220"/>
                </a:solidFill>
                <a:latin typeface="Calibri"/>
                <a:cs typeface="Calibri"/>
              </a:rPr>
              <a:t>Managed AI — ongoing monthly service</a:t>
            </a:r>
          </a:p>
        </p:txBody>
      </p:sp>
      <p:sp>
        <p:nvSpPr>
          <p:cNvPr id="498" name="Text 498"/>
          <p:cNvSpPr txBox="1"/>
          <p:nvPr/>
        </p:nvSpPr>
        <p:spPr>
          <a:xfrm>
            <a:off x="685800" y="1783080"/>
            <a:ext cx="10789920" cy="3657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0" spc="0" dirty="0">
                <a:solidFill>
                  <a:srgbClr val="626C82"/>
                </a:solidFill>
                <a:latin typeface="Calibri"/>
                <a:cs typeface="Calibri"/>
              </a:rPr>
              <a:t>Keeps the system running, monitored, supported and improving. Rolling, with a notice period agreed upfront.</a:t>
            </a:r>
          </a:p>
        </p:txBody>
      </p:sp>
      <p:sp>
        <p:nvSpPr>
          <p:cNvPr id="499" name="Rect 499"/>
          <p:cNvSpPr/>
          <p:nvPr/>
        </p:nvSpPr>
        <p:spPr>
          <a:xfrm>
            <a:off x="685800" y="2377440"/>
            <a:ext cx="10817352" cy="10058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txBody>
          <a:bodyPr/>
          <a:lstStyle/>
          <a:p/>
        </p:txBody>
      </p:sp>
      <p:sp>
        <p:nvSpPr>
          <p:cNvPr id="500" name="Text 500"/>
          <p:cNvSpPr txBox="1"/>
          <p:nvPr/>
        </p:nvSpPr>
        <p:spPr>
          <a:xfrm>
            <a:off x="685800" y="2560320"/>
            <a:ext cx="329184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0B1220"/>
                </a:solidFill>
                <a:latin typeface="Calibri"/>
                <a:cs typeface="Calibri"/>
              </a:rPr>
              <a:t>Single AI system</a:t>
            </a:r>
          </a:p>
        </p:txBody>
      </p:sp>
      <p:sp>
        <p:nvSpPr>
          <p:cNvPr id="501" name="Text 501"/>
          <p:cNvSpPr txBox="1"/>
          <p:nvPr/>
        </p:nvSpPr>
        <p:spPr>
          <a:xfrm>
            <a:off x="4206240" y="2560320"/>
            <a:ext cx="475488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One live solution, monitoring, tuning and support</a:t>
            </a:r>
          </a:p>
        </p:txBody>
      </p:sp>
      <p:sp>
        <p:nvSpPr>
          <p:cNvPr id="502" name="Text 502"/>
          <p:cNvSpPr txBox="1"/>
          <p:nvPr/>
        </p:nvSpPr>
        <p:spPr>
          <a:xfrm>
            <a:off x="8138160" y="2560320"/>
            <a:ext cx="333756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2547F0"/>
                </a:solidFill>
                <a:latin typeface="Calibri"/>
                <a:cs typeface="Calibri"/>
              </a:rPr>
              <a:t>from $2,500 / mo</a:t>
            </a:r>
          </a:p>
        </p:txBody>
      </p:sp>
      <p:sp>
        <p:nvSpPr>
          <p:cNvPr id="503" name="Rect 503"/>
          <p:cNvSpPr/>
          <p:nvPr/>
        </p:nvSpPr>
        <p:spPr>
          <a:xfrm>
            <a:off x="685800" y="3072384"/>
            <a:ext cx="10817352" cy="10058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txBody>
          <a:bodyPr/>
          <a:lstStyle/>
          <a:p/>
        </p:txBody>
      </p:sp>
      <p:sp>
        <p:nvSpPr>
          <p:cNvPr id="504" name="Text 504"/>
          <p:cNvSpPr txBox="1"/>
          <p:nvPr/>
        </p:nvSpPr>
        <p:spPr>
          <a:xfrm>
            <a:off x="685800" y="3255264"/>
            <a:ext cx="329184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0B1220"/>
                </a:solidFill>
                <a:latin typeface="Calibri"/>
                <a:cs typeface="Calibri"/>
              </a:rPr>
              <a:t>Multi-system automation</a:t>
            </a:r>
          </a:p>
        </p:txBody>
      </p:sp>
      <p:sp>
        <p:nvSpPr>
          <p:cNvPr id="505" name="Text 505"/>
          <p:cNvSpPr txBox="1"/>
          <p:nvPr/>
        </p:nvSpPr>
        <p:spPr>
          <a:xfrm>
            <a:off x="4206240" y="3255264"/>
            <a:ext cx="475488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Several solutions sharing one integration layer</a:t>
            </a:r>
          </a:p>
        </p:txBody>
      </p:sp>
      <p:sp>
        <p:nvSpPr>
          <p:cNvPr id="506" name="Text 506"/>
          <p:cNvSpPr txBox="1"/>
          <p:nvPr/>
        </p:nvSpPr>
        <p:spPr>
          <a:xfrm>
            <a:off x="8138160" y="3255264"/>
            <a:ext cx="333756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2547F0"/>
                </a:solidFill>
                <a:latin typeface="Calibri"/>
                <a:cs typeface="Calibri"/>
              </a:rPr>
              <a:t>from $5,000 / mo</a:t>
            </a:r>
          </a:p>
        </p:txBody>
      </p:sp>
      <p:sp>
        <p:nvSpPr>
          <p:cNvPr id="507" name="Rect 507"/>
          <p:cNvSpPr/>
          <p:nvPr/>
        </p:nvSpPr>
        <p:spPr>
          <a:xfrm>
            <a:off x="685800" y="3767328"/>
            <a:ext cx="10817352" cy="10058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txBody>
          <a:bodyPr/>
          <a:lstStyle/>
          <a:p/>
        </p:txBody>
      </p:sp>
      <p:sp>
        <p:nvSpPr>
          <p:cNvPr id="508" name="Text 508"/>
          <p:cNvSpPr txBox="1"/>
          <p:nvPr/>
        </p:nvSpPr>
        <p:spPr>
          <a:xfrm>
            <a:off x="685800" y="3950208"/>
            <a:ext cx="329184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0B1220"/>
                </a:solidFill>
                <a:latin typeface="Calibri"/>
                <a:cs typeface="Calibri"/>
              </a:rPr>
              <a:t>Advanced AI operations</a:t>
            </a:r>
          </a:p>
        </p:txBody>
      </p:sp>
      <p:sp>
        <p:nvSpPr>
          <p:cNvPr id="509" name="Text 509"/>
          <p:cNvSpPr txBox="1"/>
          <p:nvPr/>
        </p:nvSpPr>
        <p:spPr>
          <a:xfrm>
            <a:off x="4206240" y="3950208"/>
            <a:ext cx="475488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High volume, complex escalation paths, deeper reporting</a:t>
            </a:r>
          </a:p>
        </p:txBody>
      </p:sp>
      <p:sp>
        <p:nvSpPr>
          <p:cNvPr id="510" name="Text 510"/>
          <p:cNvSpPr txBox="1"/>
          <p:nvPr/>
        </p:nvSpPr>
        <p:spPr>
          <a:xfrm>
            <a:off x="8138160" y="3950208"/>
            <a:ext cx="333756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2547F0"/>
                </a:solidFill>
                <a:latin typeface="Calibri"/>
                <a:cs typeface="Calibri"/>
              </a:rPr>
              <a:t>from $10,000 / mo</a:t>
            </a:r>
          </a:p>
        </p:txBody>
      </p:sp>
      <p:sp>
        <p:nvSpPr>
          <p:cNvPr id="511" name="Rect 511"/>
          <p:cNvSpPr/>
          <p:nvPr/>
        </p:nvSpPr>
        <p:spPr>
          <a:xfrm>
            <a:off x="685800" y="4462272"/>
            <a:ext cx="10817352" cy="10058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txBody>
          <a:bodyPr/>
          <a:lstStyle/>
          <a:p/>
        </p:txBody>
      </p:sp>
      <p:sp>
        <p:nvSpPr>
          <p:cNvPr id="512" name="Text 512"/>
          <p:cNvSpPr txBox="1"/>
          <p:nvPr/>
        </p:nvSpPr>
        <p:spPr>
          <a:xfrm>
            <a:off x="685800" y="4645152"/>
            <a:ext cx="329184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0B1220"/>
                </a:solidFill>
                <a:latin typeface="Calibri"/>
                <a:cs typeface="Calibri"/>
              </a:rPr>
              <a:t>Enterprise managed AI</a:t>
            </a:r>
          </a:p>
        </p:txBody>
      </p:sp>
      <p:sp>
        <p:nvSpPr>
          <p:cNvPr id="513" name="Text 513"/>
          <p:cNvSpPr txBox="1"/>
          <p:nvPr/>
        </p:nvSpPr>
        <p:spPr>
          <a:xfrm>
            <a:off x="4206240" y="4645152"/>
            <a:ext cx="475488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Multi-site, contractual SLA, named account team</a:t>
            </a:r>
          </a:p>
        </p:txBody>
      </p:sp>
      <p:sp>
        <p:nvSpPr>
          <p:cNvPr id="514" name="Text 514"/>
          <p:cNvSpPr txBox="1"/>
          <p:nvPr/>
        </p:nvSpPr>
        <p:spPr>
          <a:xfrm>
            <a:off x="8138160" y="4645152"/>
            <a:ext cx="333756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2547F0"/>
                </a:solidFill>
                <a:latin typeface="Calibri"/>
                <a:cs typeface="Calibri"/>
              </a:rPr>
              <a:t>from $15,000 / mo</a:t>
            </a:r>
          </a:p>
        </p:txBody>
      </p:sp>
      <p:sp>
        <p:nvSpPr>
          <p:cNvPr id="515" name="Rect 515"/>
          <p:cNvSpPr/>
          <p:nvPr/>
        </p:nvSpPr>
        <p:spPr>
          <a:xfrm>
            <a:off x="685800" y="5157216"/>
            <a:ext cx="10817352" cy="10058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txBody>
          <a:bodyPr/>
          <a:lstStyle/>
          <a:p/>
        </p:txBody>
      </p:sp>
      <p:sp>
        <p:nvSpPr>
          <p:cNvPr id="516" name="Rect 516"/>
          <p:cNvSpPr/>
          <p:nvPr/>
        </p:nvSpPr>
        <p:spPr>
          <a:xfrm>
            <a:off x="685800" y="5440680"/>
            <a:ext cx="10817352" cy="96012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517" name="Text 517"/>
          <p:cNvSpPr txBox="1"/>
          <p:nvPr/>
        </p:nvSpPr>
        <p:spPr>
          <a:xfrm>
            <a:off x="960120" y="5632704"/>
            <a:ext cx="1024128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Usage is quoted separately</a:t>
            </a:r>
          </a:p>
        </p:txBody>
      </p:sp>
      <p:sp>
        <p:nvSpPr>
          <p:cNvPr id="518" name="Text 518"/>
          <p:cNvSpPr txBox="1"/>
          <p:nvPr/>
        </p:nvSpPr>
        <p:spPr>
          <a:xfrm>
            <a:off x="960120" y="5961888"/>
            <a:ext cx="10241280" cy="3200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Based on call minutes, messages, documents, model usage and workflow volume — metered, visible in your dashboard, and capped if you want a ceiling.</a:t>
            </a:r>
          </a:p>
        </p:txBody>
      </p:sp>
      <p:sp>
        <p:nvSpPr>
          <p:cNvPr id="519" name="TextBox 518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EXECUTIVE</a:t>
            </a:r>
          </a:p>
        </p:txBody>
      </p:sp>
      <p:sp>
        <p:nvSpPr>
          <p:cNvPr id="520" name="TextBox 519"/>
          <p:cNvSpPr txBox="1"/>
          <p:nvPr/>
        </p:nvSpPr>
        <p:spPr>
          <a:xfrm>
            <a:off x="713232" y="6446520"/>
            <a:ext cx="10698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50" b="0">
                <a:solidFill>
                  <a:srgbClr val="657087"/>
                </a:solidFill>
                <a:latin typeface="Aptos"/>
              </a:rPr>
              <a:t>Expansion is optional: add systems only when the previous workflow has demonstrated enough value to justify the next one.</a:t>
            </a:r>
          </a:p>
        </p:txBody>
      </p:sp>
      <p:pic>
        <p:nvPicPr>
          <p:cNvPr id="924" name="WorkGenesis logo 92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65408" y="6345936"/>
            <a:ext cx="237744" cy="23774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0"/>
            <a:ext cx="12191695" cy="6858000"/>
          </a:xfrm>
          <a:prstGeom prst="roundRect">
            <a:avLst/>
          </a:prstGeom>
          <a:solidFill>
            <a:srgbClr val="0B1220"/>
          </a:solidFill>
          <a:ln>
            <a:solidFill>
              <a:srgbClr val="0B12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658368"/>
            <a:ext cx="27432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00" b="1">
                <a:solidFill>
                  <a:srgbClr val="8797FF"/>
                </a:solidFill>
                <a:latin typeface="Aptos"/>
              </a:rPr>
              <a:t>NEXT STEP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17320"/>
            <a:ext cx="7589520" cy="10972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Aptos"/>
              </a:rPr>
              <a:t/>
            </a:r>
            <a:r>
              <a:rPr sz="2700" b="1">
                <a:solidFill>
                  <a:srgbClr val="FFFFFF"/>
                </a:solidFill>
                <a:latin typeface="Arial"/>
              </a:rPr>
              <a:t>Start with one workflow.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788920"/>
            <a:ext cx="8046720" cy="7315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00">
                <a:solidFill>
                  <a:srgbClr val="CBD3E1"/>
                </a:solidFill>
                <a:latin typeface="Arial"/>
              </a:rPr>
              <a:t>Tell us what is costing your team the most time or money. We’ll map the process, assess the economics and show you what to automate first.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4160520"/>
            <a:ext cx="4754880" cy="1051560"/>
          </a:xfrm>
          <a:prstGeom prst="roundRect">
            <a:avLst/>
          </a:prstGeom>
          <a:solidFill>
            <a:srgbClr val="192339"/>
          </a:solidFill>
          <a:ln>
            <a:solidFill>
              <a:srgbClr val="2C39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7552" y="4407408"/>
            <a:ext cx="420624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00" b="1">
                <a:solidFill>
                  <a:srgbClr val="8797FF"/>
                </a:solidFill>
                <a:latin typeface="Aptos"/>
              </a:rPr>
              <a:t>30-MINUTE AUTOMATION ASSESSMENT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7552" y="4736592"/>
            <a:ext cx="420624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Aptos"/>
              </a:rPr>
              <a:t>Process → fit → economics → next step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897880"/>
            <a:ext cx="502920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ptos"/>
              </a:rPr>
              <a:t>workgenesis.ai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EXECUTIVE</a:t>
            </a:r>
          </a:p>
        </p:txBody>
      </p:sp>
      <p:pic>
        <p:nvPicPr>
          <p:cNvPr id="925" name="WorkGenesis logo 9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21824" y="6355080"/>
            <a:ext cx="237744" cy="237744"/>
          </a:xfrm>
          <a:prstGeom prst="rect">
            <a:avLst/>
          </a:prstGeom>
        </p:spPr>
      </p:pic>
      <p:sp>
        <p:nvSpPr>
          <p:cNvPr id="926" name="Wordmark 926"/>
          <p:cNvSpPr txBox="1"/>
          <p:nvPr/>
        </p:nvSpPr>
        <p:spPr>
          <a:xfrm>
            <a:off x="10332720" y="6345936"/>
            <a:ext cx="1170432" cy="25603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900" b="1" spc="-20" dirty="0">
                <a:solidFill>
                  <a:srgbClr val="FFFFFF"/>
                </a:solidFill>
                <a:latin typeface="Calibri"/>
              </a:rPr>
              <a:t>WorkGenesis</a:t>
            </a:r>
            <a:r>
              <a:rPr lang="en-US" sz="900" b="1" spc="-20" dirty="0">
                <a:solidFill>
                  <a:srgbClr val="B8C0D0"/>
                </a:solidFill>
                <a:latin typeface="Calibri"/>
              </a:rPr>
              <a:t>.ai</a:t>
            </a:r>
          </a:p>
        </p:txBody>
      </p:sp>
      <p:sp>
        <p:nvSpPr>
          <p:cNvPr id="927" name="Line 927"/>
          <p:cNvSpPr txBox="1"/>
          <p:nvPr/>
        </p:nvSpPr>
        <p:spPr>
          <a:xfrm>
            <a:off x="731520" y="6291072"/>
            <a:ext cx="8961120" cy="237744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950" dirty="0">
                <a:solidFill>
                  <a:srgbClr val="B8C0D0"/>
                </a:solidFill>
                <a:latin typeface="Calibri"/>
              </a:rPr>
              <a:t>WorkGenesis · One Liberty Plaza, 165 Broadway, 23rd Floor, New York, NY 10006 · info@workgenesis.ai · +1 (646) 780-0928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>
            <a:solidFill>
              <a:srgbClr val="0B12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49808" y="685800"/>
            <a:ext cx="274320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00" b="1">
                <a:solidFill>
                  <a:srgbClr val="8797FF"/>
                </a:solidFill>
                <a:latin typeface="Aptos"/>
              </a:rPr>
              <a:t>APPENDIX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9808" y="1965960"/>
            <a:ext cx="7863840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00" b="1">
                <a:solidFill>
                  <a:srgbClr val="FFFFFF"/>
                </a:solidFill>
                <a:latin typeface="Aptos"/>
              </a:rPr>
              <a:t>Capabilities detail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2788920"/>
            <a:ext cx="8046720" cy="5486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00" b="0">
                <a:solidFill>
                  <a:srgbClr val="C3CCDD"/>
                </a:solidFill>
                <a:latin typeface="Aptos"/>
              </a:rPr>
              <a:t>Use these slides when the conversation moves into a specific solution family, catalogue item or operating limit.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5166360"/>
            <a:ext cx="4572000" cy="25603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00" b="1">
                <a:solidFill>
                  <a:srgbClr val="8797FF"/>
                </a:solidFill>
                <a:latin typeface="Aptos"/>
              </a:rPr>
              <a:t>Customer Service · Voice · Sales · Operations · Marketing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A1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28" name="WorkGenesis logo 9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228600"/>
            <a:ext cx="237744" cy="237744"/>
          </a:xfrm>
          <a:prstGeom prst="rect">
            <a:avLst/>
          </a:prstGeom>
        </p:spPr>
      </p:pic>
      <p:sp>
        <p:nvSpPr>
          <p:cNvPr id="929" name="Wordmark 929"/>
          <p:cNvSpPr txBox="1"/>
          <p:nvPr/>
        </p:nvSpPr>
        <p:spPr>
          <a:xfrm>
            <a:off x="996696" y="219456"/>
            <a:ext cx="1170432" cy="25603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900" b="1" spc="-20" dirty="0">
                <a:solidFill>
                  <a:srgbClr val="FFFFFF"/>
                </a:solidFill>
                <a:latin typeface="Calibri"/>
              </a:rPr>
              <a:t>WorkGenesis</a:t>
            </a:r>
            <a:r>
              <a:rPr lang="en-US" sz="900" b="1" spc="-20" dirty="0">
                <a:solidFill>
                  <a:srgbClr val="B8C0D0"/>
                </a:solidFill>
                <a:latin typeface="Calibri"/>
              </a:rPr>
              <a:t>.ai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ect 12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27" name="Text 127"/>
          <p:cNvSpPr txBox="1"/>
          <p:nvPr/>
        </p:nvSpPr>
        <p:spPr>
          <a:xfrm>
            <a:off x="685800" y="566928"/>
            <a:ext cx="1078992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00" b="1" spc="180" dirty="0">
                <a:solidFill>
                  <a:srgbClr val="2547F0"/>
                </a:solidFill>
                <a:latin typeface="Calibri"/>
                <a:cs typeface="Calibri"/>
              </a:rPr>
              <a:t>THE CASE</a:t>
            </a:r>
          </a:p>
        </p:txBody>
      </p:sp>
      <p:sp>
        <p:nvSpPr>
          <p:cNvPr id="128" name="Text 128"/>
          <p:cNvSpPr txBox="1"/>
          <p:nvPr/>
        </p:nvSpPr>
        <p:spPr>
          <a:xfrm>
            <a:off x="685800" y="868680"/>
            <a:ext cx="107899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3200" b="1" spc="0" dirty="0">
                <a:solidFill>
                  <a:srgbClr val="0B1220"/>
                </a:solidFill>
                <a:latin typeface="Calibri"/>
                <a:cs typeface="Calibri"/>
              </a:rPr>
              <a:t>Why businesses automate</a:t>
            </a:r>
          </a:p>
        </p:txBody>
      </p:sp>
      <p:sp>
        <p:nvSpPr>
          <p:cNvPr id="129" name="Rect 129"/>
          <p:cNvSpPr/>
          <p:nvPr/>
        </p:nvSpPr>
        <p:spPr>
          <a:xfrm>
            <a:off x="685800" y="1965960"/>
            <a:ext cx="5349240" cy="182880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130" name="Rect 130"/>
          <p:cNvSpPr/>
          <p:nvPr/>
        </p:nvSpPr>
        <p:spPr>
          <a:xfrm>
            <a:off x="941832" y="22402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31" name="Text 131"/>
          <p:cNvSpPr txBox="1"/>
          <p:nvPr/>
        </p:nvSpPr>
        <p:spPr>
          <a:xfrm>
            <a:off x="941832" y="22905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01</a:t>
            </a:r>
          </a:p>
        </p:txBody>
      </p:sp>
      <p:sp>
        <p:nvSpPr>
          <p:cNvPr id="132" name="Text 132"/>
          <p:cNvSpPr txBox="1"/>
          <p:nvPr/>
        </p:nvSpPr>
        <p:spPr>
          <a:xfrm>
            <a:off x="941832" y="2679192"/>
            <a:ext cx="4837176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Drive growth</a:t>
            </a:r>
          </a:p>
        </p:txBody>
      </p:sp>
      <p:sp>
        <p:nvSpPr>
          <p:cNvPr id="133" name="Text 133"/>
          <p:cNvSpPr txBox="1"/>
          <p:nvPr/>
        </p:nvSpPr>
        <p:spPr>
          <a:xfrm>
            <a:off x="941832" y="3136392"/>
            <a:ext cx="4837176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Automating sales and marketing work unlocks capacity you already pay for.</a:t>
            </a:r>
          </a:p>
        </p:txBody>
      </p:sp>
      <p:sp>
        <p:nvSpPr>
          <p:cNvPr id="134" name="Rect 134"/>
          <p:cNvSpPr/>
          <p:nvPr/>
        </p:nvSpPr>
        <p:spPr>
          <a:xfrm>
            <a:off x="6153912" y="1965960"/>
            <a:ext cx="5349240" cy="182880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135" name="Rect 135"/>
          <p:cNvSpPr/>
          <p:nvPr/>
        </p:nvSpPr>
        <p:spPr>
          <a:xfrm>
            <a:off x="6409944" y="22402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36" name="Text 136"/>
          <p:cNvSpPr txBox="1"/>
          <p:nvPr/>
        </p:nvSpPr>
        <p:spPr>
          <a:xfrm>
            <a:off x="6409944" y="22905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02</a:t>
            </a:r>
          </a:p>
        </p:txBody>
      </p:sp>
      <p:sp>
        <p:nvSpPr>
          <p:cNvPr id="137" name="Text 137"/>
          <p:cNvSpPr txBox="1"/>
          <p:nvPr/>
        </p:nvSpPr>
        <p:spPr>
          <a:xfrm>
            <a:off x="6409944" y="2679192"/>
            <a:ext cx="4837176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Enhance quality</a:t>
            </a:r>
          </a:p>
        </p:txBody>
      </p:sp>
      <p:sp>
        <p:nvSpPr>
          <p:cNvPr id="138" name="Text 138"/>
          <p:cNvSpPr txBox="1"/>
          <p:nvPr/>
        </p:nvSpPr>
        <p:spPr>
          <a:xfrm>
            <a:off x="6409944" y="3136392"/>
            <a:ext cx="4837176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The same answer, every time, on every channel - and a record of it.</a:t>
            </a:r>
          </a:p>
        </p:txBody>
      </p:sp>
      <p:sp>
        <p:nvSpPr>
          <p:cNvPr id="139" name="Rect 139"/>
          <p:cNvSpPr/>
          <p:nvPr/>
        </p:nvSpPr>
        <p:spPr>
          <a:xfrm>
            <a:off x="685800" y="3977640"/>
            <a:ext cx="5349240" cy="182880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140" name="Rect 140"/>
          <p:cNvSpPr/>
          <p:nvPr/>
        </p:nvSpPr>
        <p:spPr>
          <a:xfrm>
            <a:off x="941832" y="425196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41" name="Text 141"/>
          <p:cNvSpPr txBox="1"/>
          <p:nvPr/>
        </p:nvSpPr>
        <p:spPr>
          <a:xfrm>
            <a:off x="941832" y="430225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03</a:t>
            </a:r>
          </a:p>
        </p:txBody>
      </p:sp>
      <p:sp>
        <p:nvSpPr>
          <p:cNvPr id="142" name="Text 142"/>
          <p:cNvSpPr txBox="1"/>
          <p:nvPr/>
        </p:nvSpPr>
        <p:spPr>
          <a:xfrm>
            <a:off x="941832" y="4690872"/>
            <a:ext cx="4837176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Increase efficiency</a:t>
            </a:r>
          </a:p>
        </p:txBody>
      </p:sp>
      <p:sp>
        <p:nvSpPr>
          <p:cNvPr id="143" name="Text 143"/>
          <p:cNvSpPr txBox="1"/>
          <p:nvPr/>
        </p:nvSpPr>
        <p:spPr>
          <a:xfrm>
            <a:off x="941832" y="5148072"/>
            <a:ext cx="4837176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Repetitive work moves off your team so they spend the day on judgement calls.</a:t>
            </a:r>
          </a:p>
        </p:txBody>
      </p:sp>
      <p:sp>
        <p:nvSpPr>
          <p:cNvPr id="144" name="Rect 144"/>
          <p:cNvSpPr/>
          <p:nvPr/>
        </p:nvSpPr>
        <p:spPr>
          <a:xfrm>
            <a:off x="6153912" y="3977640"/>
            <a:ext cx="5349240" cy="182880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145" name="Rect 145"/>
          <p:cNvSpPr/>
          <p:nvPr/>
        </p:nvSpPr>
        <p:spPr>
          <a:xfrm>
            <a:off x="6409944" y="425196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46" name="Text 146"/>
          <p:cNvSpPr txBox="1"/>
          <p:nvPr/>
        </p:nvSpPr>
        <p:spPr>
          <a:xfrm>
            <a:off x="6409944" y="430225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04</a:t>
            </a:r>
          </a:p>
        </p:txBody>
      </p:sp>
      <p:sp>
        <p:nvSpPr>
          <p:cNvPr id="147" name="Text 147"/>
          <p:cNvSpPr txBox="1"/>
          <p:nvPr/>
        </p:nvSpPr>
        <p:spPr>
          <a:xfrm>
            <a:off x="6409944" y="4690872"/>
            <a:ext cx="4837176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Reduce costs</a:t>
            </a:r>
          </a:p>
        </p:txBody>
      </p:sp>
      <p:sp>
        <p:nvSpPr>
          <p:cNvPr id="148" name="Text 148"/>
          <p:cNvSpPr txBox="1"/>
          <p:nvPr/>
        </p:nvSpPr>
        <p:spPr>
          <a:xfrm>
            <a:off x="6409944" y="5148072"/>
            <a:ext cx="4837176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Cost per contact, per document and per lead falls as volume grows.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APPENDIX</a:t>
            </a:r>
          </a:p>
        </p:txBody>
      </p:sp>
      <p:pic>
        <p:nvPicPr>
          <p:cNvPr id="930" name="WorkGenesis logo 93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21824" y="6355080"/>
            <a:ext cx="237744" cy="237744"/>
          </a:xfrm>
          <a:prstGeom prst="rect">
            <a:avLst/>
          </a:prstGeom>
        </p:spPr>
      </p:pic>
      <p:sp>
        <p:nvSpPr>
          <p:cNvPr id="931" name="Wordmark 931"/>
          <p:cNvSpPr txBox="1"/>
          <p:nvPr/>
        </p:nvSpPr>
        <p:spPr>
          <a:xfrm>
            <a:off x="10332720" y="6345936"/>
            <a:ext cx="1170432" cy="25603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900" b="1" spc="-20" dirty="0">
                <a:solidFill>
                  <a:srgbClr val="0B1220"/>
                </a:solidFill>
                <a:latin typeface="Calibri"/>
              </a:rPr>
              <a:t>WorkGenesis</a:t>
            </a:r>
            <a:r>
              <a:rPr lang="en-US" sz="900" b="1" spc="-20" dirty="0">
                <a:solidFill>
                  <a:srgbClr val="2547F0"/>
                </a:solidFill>
                <a:latin typeface="Calibri"/>
              </a:rPr>
              <a:t>.ai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ect 17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75" name="Text 175"/>
          <p:cNvSpPr txBox="1"/>
          <p:nvPr/>
        </p:nvSpPr>
        <p:spPr>
          <a:xfrm>
            <a:off x="685800" y="566928"/>
            <a:ext cx="1078992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00" b="1" spc="180" dirty="0">
                <a:solidFill>
                  <a:srgbClr val="2547F0"/>
                </a:solidFill>
                <a:latin typeface="Calibri"/>
                <a:cs typeface="Calibri"/>
              </a:rPr>
              <a:t>AI CUSTOMER SERVICE</a:t>
            </a:r>
          </a:p>
        </p:txBody>
      </p:sp>
      <p:sp>
        <p:nvSpPr>
          <p:cNvPr id="176" name="Text 176"/>
          <p:cNvSpPr txBox="1"/>
          <p:nvPr/>
        </p:nvSpPr>
        <p:spPr>
          <a:xfrm>
            <a:off x="685800" y="868680"/>
            <a:ext cx="107899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3200" b="1" spc="0" dirty="0">
                <a:solidFill>
                  <a:srgbClr val="0B1220"/>
                </a:solidFill>
                <a:latin typeface="Calibri"/>
                <a:cs typeface="Calibri"/>
              </a:rPr>
              <a:t>Answer customers 24/7 across every channel</a:t>
            </a:r>
          </a:p>
        </p:txBody>
      </p:sp>
      <p:sp>
        <p:nvSpPr>
          <p:cNvPr id="177" name="Text 177"/>
          <p:cNvSpPr txBox="1"/>
          <p:nvPr/>
        </p:nvSpPr>
        <p:spPr>
          <a:xfrm>
            <a:off x="685800" y="1783080"/>
            <a:ext cx="10789920" cy="5029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4000"/>
              </a:lnSpc>
              <a:spcAft>
                <a:spcPts val="0"/>
              </a:spcAft>
            </a:pPr>
            <a:r>
              <a:rPr lang="en-US" sz="1300" b="0" spc="0" dirty="0">
                <a:solidFill>
                  <a:srgbClr val="626C82"/>
                </a:solidFill>
                <a:latin typeface="Calibri"/>
                <a:cs typeface="Calibri"/>
              </a:rPr>
              <a:t>One assistant, trained on your products and policies, answering wherever the customer is - with a clean handover the moment a human is genuinely needed.</a:t>
            </a:r>
          </a:p>
        </p:txBody>
      </p:sp>
      <p:sp>
        <p:nvSpPr>
          <p:cNvPr id="178" name="Rect 178"/>
          <p:cNvSpPr/>
          <p:nvPr/>
        </p:nvSpPr>
        <p:spPr>
          <a:xfrm>
            <a:off x="685800" y="2898648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79" name="Text 179"/>
          <p:cNvSpPr txBox="1"/>
          <p:nvPr/>
        </p:nvSpPr>
        <p:spPr>
          <a:xfrm>
            <a:off x="685800" y="2948940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</a:p>
        </p:txBody>
      </p:sp>
      <p:sp>
        <p:nvSpPr>
          <p:cNvPr id="180" name="Text 180"/>
          <p:cNvSpPr txBox="1"/>
          <p:nvPr/>
        </p:nvSpPr>
        <p:spPr>
          <a:xfrm>
            <a:off x="1161288" y="2880360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AI chatbots</a:t>
            </a:r>
          </a:p>
        </p:txBody>
      </p:sp>
      <p:sp>
        <p:nvSpPr>
          <p:cNvPr id="181" name="Text 181"/>
          <p:cNvSpPr txBox="1"/>
          <p:nvPr/>
        </p:nvSpPr>
        <p:spPr>
          <a:xfrm>
            <a:off x="1161288" y="3191256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Website, WhatsApp, Instagram and Messenger on one knowledge base.</a:t>
            </a:r>
          </a:p>
        </p:txBody>
      </p:sp>
      <p:sp>
        <p:nvSpPr>
          <p:cNvPr id="182" name="Rect 182"/>
          <p:cNvSpPr/>
          <p:nvPr/>
        </p:nvSpPr>
        <p:spPr>
          <a:xfrm>
            <a:off x="6208776" y="2898648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83" name="Text 183"/>
          <p:cNvSpPr txBox="1"/>
          <p:nvPr/>
        </p:nvSpPr>
        <p:spPr>
          <a:xfrm>
            <a:off x="6208776" y="2948940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</a:p>
        </p:txBody>
      </p:sp>
      <p:sp>
        <p:nvSpPr>
          <p:cNvPr id="184" name="Text 184"/>
          <p:cNvSpPr txBox="1"/>
          <p:nvPr/>
        </p:nvSpPr>
        <p:spPr>
          <a:xfrm>
            <a:off x="6684264" y="2880360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AI email support</a:t>
            </a:r>
          </a:p>
        </p:txBody>
      </p:sp>
      <p:sp>
        <p:nvSpPr>
          <p:cNvPr id="185" name="Text 185"/>
          <p:cNvSpPr txBox="1"/>
          <p:nvPr/>
        </p:nvSpPr>
        <p:spPr>
          <a:xfrm>
            <a:off x="6684264" y="3191256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Shared inboxes triaged, drafted or answered under your rules.</a:t>
            </a:r>
          </a:p>
        </p:txBody>
      </p:sp>
      <p:sp>
        <p:nvSpPr>
          <p:cNvPr id="186" name="Rect 186"/>
          <p:cNvSpPr/>
          <p:nvPr/>
        </p:nvSpPr>
        <p:spPr>
          <a:xfrm>
            <a:off x="685800" y="40690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87" name="Text 187"/>
          <p:cNvSpPr txBox="1"/>
          <p:nvPr/>
        </p:nvSpPr>
        <p:spPr>
          <a:xfrm>
            <a:off x="685800" y="41193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</a:p>
        </p:txBody>
      </p:sp>
      <p:sp>
        <p:nvSpPr>
          <p:cNvPr id="188" name="Text 188"/>
          <p:cNvSpPr txBox="1"/>
          <p:nvPr/>
        </p:nvSpPr>
        <p:spPr>
          <a:xfrm>
            <a:off x="1161288" y="4050792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Order status</a:t>
            </a:r>
          </a:p>
        </p:txBody>
      </p:sp>
      <p:sp>
        <p:nvSpPr>
          <p:cNvPr id="189" name="Text 189"/>
          <p:cNvSpPr txBox="1"/>
          <p:nvPr/>
        </p:nvSpPr>
        <p:spPr>
          <a:xfrm>
            <a:off x="1161288" y="4361688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Live lookups against your systems, not a holding reply.</a:t>
            </a:r>
          </a:p>
        </p:txBody>
      </p:sp>
      <p:sp>
        <p:nvSpPr>
          <p:cNvPr id="190" name="Rect 190"/>
          <p:cNvSpPr/>
          <p:nvPr/>
        </p:nvSpPr>
        <p:spPr>
          <a:xfrm>
            <a:off x="6208776" y="40690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91" name="Text 191"/>
          <p:cNvSpPr txBox="1"/>
          <p:nvPr/>
        </p:nvSpPr>
        <p:spPr>
          <a:xfrm>
            <a:off x="6208776" y="41193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</a:p>
        </p:txBody>
      </p:sp>
      <p:sp>
        <p:nvSpPr>
          <p:cNvPr id="192" name="Text 192"/>
          <p:cNvSpPr txBox="1"/>
          <p:nvPr/>
        </p:nvSpPr>
        <p:spPr>
          <a:xfrm>
            <a:off x="6684264" y="4050792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Appointment booking</a:t>
            </a:r>
          </a:p>
        </p:txBody>
      </p:sp>
      <p:sp>
        <p:nvSpPr>
          <p:cNvPr id="193" name="Text 193"/>
          <p:cNvSpPr txBox="1"/>
          <p:nvPr/>
        </p:nvSpPr>
        <p:spPr>
          <a:xfrm>
            <a:off x="6684264" y="4361688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Real availability, booked and confirmed inside the conversation.</a:t>
            </a:r>
          </a:p>
        </p:txBody>
      </p:sp>
      <p:sp>
        <p:nvSpPr>
          <p:cNvPr id="194" name="Rect 194"/>
          <p:cNvSpPr/>
          <p:nvPr/>
        </p:nvSpPr>
        <p:spPr>
          <a:xfrm>
            <a:off x="685800" y="5239512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95" name="Text 195"/>
          <p:cNvSpPr txBox="1"/>
          <p:nvPr/>
        </p:nvSpPr>
        <p:spPr>
          <a:xfrm>
            <a:off x="685800" y="5289804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</a:p>
        </p:txBody>
      </p:sp>
      <p:sp>
        <p:nvSpPr>
          <p:cNvPr id="196" name="Text 196"/>
          <p:cNvSpPr txBox="1"/>
          <p:nvPr/>
        </p:nvSpPr>
        <p:spPr>
          <a:xfrm>
            <a:off x="1161288" y="5221224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Ticket and FAQ automation</a:t>
            </a:r>
          </a:p>
        </p:txBody>
      </p:sp>
      <p:sp>
        <p:nvSpPr>
          <p:cNvPr id="197" name="Text 197"/>
          <p:cNvSpPr txBox="1"/>
          <p:nvPr/>
        </p:nvSpPr>
        <p:spPr>
          <a:xfrm>
            <a:off x="1161288" y="5532120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The repeat questions that consume most of the queue.</a:t>
            </a:r>
          </a:p>
        </p:txBody>
      </p:sp>
      <p:sp>
        <p:nvSpPr>
          <p:cNvPr id="198" name="Rect 198"/>
          <p:cNvSpPr/>
          <p:nvPr/>
        </p:nvSpPr>
        <p:spPr>
          <a:xfrm>
            <a:off x="6208776" y="5239512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99" name="Text 199"/>
          <p:cNvSpPr txBox="1"/>
          <p:nvPr/>
        </p:nvSpPr>
        <p:spPr>
          <a:xfrm>
            <a:off x="6208776" y="5289804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</a:p>
        </p:txBody>
      </p:sp>
      <p:sp>
        <p:nvSpPr>
          <p:cNvPr id="200" name="Text 200"/>
          <p:cNvSpPr txBox="1"/>
          <p:nvPr/>
        </p:nvSpPr>
        <p:spPr>
          <a:xfrm>
            <a:off x="6684264" y="5221224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Human escalation</a:t>
            </a:r>
          </a:p>
        </p:txBody>
      </p:sp>
      <p:sp>
        <p:nvSpPr>
          <p:cNvPr id="201" name="Text 201"/>
          <p:cNvSpPr txBox="1"/>
          <p:nvPr/>
        </p:nvSpPr>
        <p:spPr>
          <a:xfrm>
            <a:off x="6684264" y="5532120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Your rules for when the AI must stop, with full context passed on.</a:t>
            </a:r>
          </a:p>
        </p:txBody>
      </p:sp>
      <p:sp>
        <p:nvSpPr>
          <p:cNvPr id="202" name="TextBox 201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APPENDIX</a:t>
            </a:r>
          </a:p>
        </p:txBody>
      </p:sp>
      <p:pic>
        <p:nvPicPr>
          <p:cNvPr id="932" name="WorkGenesis logo 93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21824" y="6355080"/>
            <a:ext cx="237744" cy="237744"/>
          </a:xfrm>
          <a:prstGeom prst="rect">
            <a:avLst/>
          </a:prstGeom>
        </p:spPr>
      </p:pic>
      <p:sp>
        <p:nvSpPr>
          <p:cNvPr id="933" name="Wordmark 933"/>
          <p:cNvSpPr txBox="1"/>
          <p:nvPr/>
        </p:nvSpPr>
        <p:spPr>
          <a:xfrm>
            <a:off x="10332720" y="6345936"/>
            <a:ext cx="1170432" cy="25603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900" b="1" spc="-20" dirty="0">
                <a:solidFill>
                  <a:srgbClr val="0B1220"/>
                </a:solidFill>
                <a:latin typeface="Calibri"/>
              </a:rPr>
              <a:t>WorkGenesis</a:t>
            </a:r>
            <a:r>
              <a:rPr lang="en-US" sz="900" b="1" spc="-20" dirty="0">
                <a:solidFill>
                  <a:srgbClr val="2547F0"/>
                </a:solidFill>
                <a:latin typeface="Calibri"/>
              </a:rPr>
              <a:t>.ai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Rect 20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203" name="Text 203"/>
          <p:cNvSpPr txBox="1"/>
          <p:nvPr/>
        </p:nvSpPr>
        <p:spPr>
          <a:xfrm>
            <a:off x="685800" y="566928"/>
            <a:ext cx="1078992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00" b="1" spc="180" dirty="0">
                <a:solidFill>
                  <a:srgbClr val="2547F0"/>
                </a:solidFill>
                <a:latin typeface="Calibri"/>
                <a:cs typeface="Calibri"/>
              </a:rPr>
              <a:t>AI VOICE AGENTS</a:t>
            </a:r>
          </a:p>
        </p:txBody>
      </p:sp>
      <p:sp>
        <p:nvSpPr>
          <p:cNvPr id="204" name="Text 204"/>
          <p:cNvSpPr txBox="1"/>
          <p:nvPr/>
        </p:nvSpPr>
        <p:spPr>
          <a:xfrm>
            <a:off x="685800" y="868680"/>
            <a:ext cx="107899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3200" b="1" spc="0" dirty="0">
                <a:solidFill>
                  <a:srgbClr val="0B1220"/>
                </a:solidFill>
                <a:latin typeface="Calibri"/>
                <a:cs typeface="Calibri"/>
              </a:rPr>
              <a:t>Never miss another customer call</a:t>
            </a:r>
          </a:p>
        </p:txBody>
      </p:sp>
      <p:sp>
        <p:nvSpPr>
          <p:cNvPr id="205" name="Text 205"/>
          <p:cNvSpPr txBox="1"/>
          <p:nvPr/>
        </p:nvSpPr>
        <p:spPr>
          <a:xfrm>
            <a:off x="685800" y="1783080"/>
            <a:ext cx="10789920" cy="5029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4000"/>
              </a:lnSpc>
              <a:spcAft>
                <a:spcPts val="0"/>
              </a:spcAft>
            </a:pPr>
            <a:r>
              <a:rPr lang="en-US" sz="1300" b="0" spc="0" dirty="0">
                <a:solidFill>
                  <a:srgbClr val="626C82"/>
                </a:solidFill>
                <a:latin typeface="Calibri"/>
                <a:cs typeface="Calibri"/>
              </a:rPr>
              <a:t>Voice agents that answer on the first ring, qualify the caller, book against a real calendar and write the whole call back to your CRM.</a:t>
            </a:r>
          </a:p>
        </p:txBody>
      </p:sp>
      <p:sp>
        <p:nvSpPr>
          <p:cNvPr id="206" name="Rect 206"/>
          <p:cNvSpPr/>
          <p:nvPr/>
        </p:nvSpPr>
        <p:spPr>
          <a:xfrm>
            <a:off x="685800" y="2898648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07" name="Text 207"/>
          <p:cNvSpPr txBox="1"/>
          <p:nvPr/>
        </p:nvSpPr>
        <p:spPr>
          <a:xfrm>
            <a:off x="685800" y="2948940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</a:p>
        </p:txBody>
      </p:sp>
      <p:sp>
        <p:nvSpPr>
          <p:cNvPr id="208" name="Text 208"/>
          <p:cNvSpPr txBox="1"/>
          <p:nvPr/>
        </p:nvSpPr>
        <p:spPr>
          <a:xfrm>
            <a:off x="1161288" y="2880360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AI receptionist</a:t>
            </a:r>
          </a:p>
        </p:txBody>
      </p:sp>
      <p:sp>
        <p:nvSpPr>
          <p:cNvPr id="209" name="Text 209"/>
          <p:cNvSpPr txBox="1"/>
          <p:nvPr/>
        </p:nvSpPr>
        <p:spPr>
          <a:xfrm>
            <a:off x="1161288" y="3191256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Overflow, evenings, weekends and holidays covered.</a:t>
            </a:r>
          </a:p>
        </p:txBody>
      </p:sp>
      <p:sp>
        <p:nvSpPr>
          <p:cNvPr id="210" name="Rect 210"/>
          <p:cNvSpPr/>
          <p:nvPr/>
        </p:nvSpPr>
        <p:spPr>
          <a:xfrm>
            <a:off x="6208776" y="2898648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11" name="Text 211"/>
          <p:cNvSpPr txBox="1"/>
          <p:nvPr/>
        </p:nvSpPr>
        <p:spPr>
          <a:xfrm>
            <a:off x="6208776" y="2948940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</a:p>
        </p:txBody>
      </p:sp>
      <p:sp>
        <p:nvSpPr>
          <p:cNvPr id="212" name="Text 212"/>
          <p:cNvSpPr txBox="1"/>
          <p:nvPr/>
        </p:nvSpPr>
        <p:spPr>
          <a:xfrm>
            <a:off x="6684264" y="2880360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Inbound and outbound</a:t>
            </a:r>
          </a:p>
        </p:txBody>
      </p:sp>
      <p:sp>
        <p:nvSpPr>
          <p:cNvPr id="213" name="Text 213"/>
          <p:cNvSpPr txBox="1"/>
          <p:nvPr/>
        </p:nvSpPr>
        <p:spPr>
          <a:xfrm>
            <a:off x="6684264" y="3191256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Enquiries, reminders, confirmations and follow-up campaigns.</a:t>
            </a:r>
          </a:p>
        </p:txBody>
      </p:sp>
      <p:sp>
        <p:nvSpPr>
          <p:cNvPr id="214" name="Rect 214"/>
          <p:cNvSpPr/>
          <p:nvPr/>
        </p:nvSpPr>
        <p:spPr>
          <a:xfrm>
            <a:off x="685800" y="40690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15" name="Text 215"/>
          <p:cNvSpPr txBox="1"/>
          <p:nvPr/>
        </p:nvSpPr>
        <p:spPr>
          <a:xfrm>
            <a:off x="685800" y="41193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</a:p>
        </p:txBody>
      </p:sp>
      <p:sp>
        <p:nvSpPr>
          <p:cNvPr id="216" name="Text 216"/>
          <p:cNvSpPr txBox="1"/>
          <p:nvPr/>
        </p:nvSpPr>
        <p:spPr>
          <a:xfrm>
            <a:off x="1161288" y="4050792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Lead qualification</a:t>
            </a:r>
          </a:p>
        </p:txBody>
      </p:sp>
      <p:sp>
        <p:nvSpPr>
          <p:cNvPr id="217" name="Text 217"/>
          <p:cNvSpPr txBox="1"/>
          <p:nvPr/>
        </p:nvSpPr>
        <p:spPr>
          <a:xfrm>
            <a:off x="1161288" y="4361688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The questions your team would ask, asked on every call.</a:t>
            </a:r>
          </a:p>
        </p:txBody>
      </p:sp>
      <p:sp>
        <p:nvSpPr>
          <p:cNvPr id="218" name="Rect 218"/>
          <p:cNvSpPr/>
          <p:nvPr/>
        </p:nvSpPr>
        <p:spPr>
          <a:xfrm>
            <a:off x="6208776" y="40690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19" name="Text 219"/>
          <p:cNvSpPr txBox="1"/>
          <p:nvPr/>
        </p:nvSpPr>
        <p:spPr>
          <a:xfrm>
            <a:off x="6208776" y="41193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</a:p>
        </p:txBody>
      </p:sp>
      <p:sp>
        <p:nvSpPr>
          <p:cNvPr id="220" name="Text 220"/>
          <p:cNvSpPr txBox="1"/>
          <p:nvPr/>
        </p:nvSpPr>
        <p:spPr>
          <a:xfrm>
            <a:off x="6684264" y="4050792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Multilingual voice</a:t>
            </a:r>
          </a:p>
        </p:txBody>
      </p:sp>
      <p:sp>
        <p:nvSpPr>
          <p:cNvPr id="221" name="Text 221"/>
          <p:cNvSpPr txBox="1"/>
          <p:nvPr/>
        </p:nvSpPr>
        <p:spPr>
          <a:xfrm>
            <a:off x="6684264" y="4361688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Natural voices that respond in the caller’s language.</a:t>
            </a:r>
          </a:p>
        </p:txBody>
      </p:sp>
      <p:sp>
        <p:nvSpPr>
          <p:cNvPr id="222" name="Rect 222"/>
          <p:cNvSpPr/>
          <p:nvPr/>
        </p:nvSpPr>
        <p:spPr>
          <a:xfrm>
            <a:off x="685800" y="5239512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23" name="Text 223"/>
          <p:cNvSpPr txBox="1"/>
          <p:nvPr/>
        </p:nvSpPr>
        <p:spPr>
          <a:xfrm>
            <a:off x="685800" y="5289804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</a:p>
        </p:txBody>
      </p:sp>
      <p:sp>
        <p:nvSpPr>
          <p:cNvPr id="224" name="Text 224"/>
          <p:cNvSpPr txBox="1"/>
          <p:nvPr/>
        </p:nvSpPr>
        <p:spPr>
          <a:xfrm>
            <a:off x="1161288" y="5221224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CRM updates</a:t>
            </a:r>
          </a:p>
        </p:txBody>
      </p:sp>
      <p:sp>
        <p:nvSpPr>
          <p:cNvPr id="225" name="Text 225"/>
          <p:cNvSpPr txBox="1"/>
          <p:nvPr/>
        </p:nvSpPr>
        <p:spPr>
          <a:xfrm>
            <a:off x="1161288" y="5532120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Transcript, summary, outcome and next action, written automatically.</a:t>
            </a:r>
          </a:p>
        </p:txBody>
      </p:sp>
      <p:sp>
        <p:nvSpPr>
          <p:cNvPr id="226" name="Rect 226"/>
          <p:cNvSpPr/>
          <p:nvPr/>
        </p:nvSpPr>
        <p:spPr>
          <a:xfrm>
            <a:off x="6208776" y="5239512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27" name="Text 227"/>
          <p:cNvSpPr txBox="1"/>
          <p:nvPr/>
        </p:nvSpPr>
        <p:spPr>
          <a:xfrm>
            <a:off x="6208776" y="5289804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</a:p>
        </p:txBody>
      </p:sp>
      <p:sp>
        <p:nvSpPr>
          <p:cNvPr id="228" name="Text 228"/>
          <p:cNvSpPr txBox="1"/>
          <p:nvPr/>
        </p:nvSpPr>
        <p:spPr>
          <a:xfrm>
            <a:off x="6684264" y="5221224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Human transfer</a:t>
            </a:r>
          </a:p>
        </p:txBody>
      </p:sp>
      <p:sp>
        <p:nvSpPr>
          <p:cNvPr id="229" name="Text 229"/>
          <p:cNvSpPr txBox="1"/>
          <p:nvPr/>
        </p:nvSpPr>
        <p:spPr>
          <a:xfrm>
            <a:off x="6684264" y="5532120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Warm transfer with context on the triggers you define.</a:t>
            </a:r>
          </a:p>
        </p:txBody>
      </p:sp>
      <p:sp>
        <p:nvSpPr>
          <p:cNvPr id="230" name="TextBox 229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APPENDIX</a:t>
            </a:r>
          </a:p>
        </p:txBody>
      </p:sp>
      <p:pic>
        <p:nvPicPr>
          <p:cNvPr id="934" name="WorkGenesis logo 93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21824" y="6355080"/>
            <a:ext cx="237744" cy="237744"/>
          </a:xfrm>
          <a:prstGeom prst="rect">
            <a:avLst/>
          </a:prstGeom>
        </p:spPr>
      </p:pic>
      <p:sp>
        <p:nvSpPr>
          <p:cNvPr id="935" name="Wordmark 935"/>
          <p:cNvSpPr txBox="1"/>
          <p:nvPr/>
        </p:nvSpPr>
        <p:spPr>
          <a:xfrm>
            <a:off x="10332720" y="6345936"/>
            <a:ext cx="1170432" cy="25603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900" b="1" spc="-20" dirty="0">
                <a:solidFill>
                  <a:srgbClr val="0B1220"/>
                </a:solidFill>
                <a:latin typeface="Calibri"/>
              </a:rPr>
              <a:t>WorkGenesis</a:t>
            </a:r>
            <a:r>
              <a:rPr lang="en-US" sz="900" b="1" spc="-20" dirty="0">
                <a:solidFill>
                  <a:srgbClr val="2547F0"/>
                </a:solidFill>
                <a:latin typeface="Calibri"/>
              </a:rPr>
              <a:t>.ai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 10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08" name="Text 108"/>
          <p:cNvSpPr txBox="1"/>
          <p:nvPr/>
        </p:nvSpPr>
        <p:spPr>
          <a:xfrm>
            <a:off x="685800" y="566928"/>
            <a:ext cx="1078992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00" b="1" spc="180" dirty="0">
                <a:solidFill>
                  <a:srgbClr val="2547F0"/>
                </a:solidFill>
                <a:latin typeface="Calibri"/>
                <a:cs typeface="Calibri"/>
              </a:rPr>
              <a:t>WHO WE ARE</a:t>
            </a:r>
          </a:p>
        </p:txBody>
      </p:sp>
      <p:sp>
        <p:nvSpPr>
          <p:cNvPr id="109" name="Text 109"/>
          <p:cNvSpPr txBox="1"/>
          <p:nvPr/>
        </p:nvSpPr>
        <p:spPr>
          <a:xfrm>
            <a:off x="685800" y="868680"/>
            <a:ext cx="107899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3200" b="1" spc="0" dirty="0">
                <a:solidFill>
                  <a:srgbClr val="0B1220"/>
                </a:solidFill>
                <a:latin typeface="Calibri"/>
                <a:cs typeface="Calibri"/>
              </a:rPr>
              <a:t>An AI automation company, not a software licence</a:t>
            </a:r>
          </a:p>
        </p:txBody>
      </p:sp>
      <p:sp>
        <p:nvSpPr>
          <p:cNvPr id="110" name="Text 110"/>
          <p:cNvSpPr txBox="1"/>
          <p:nvPr/>
        </p:nvSpPr>
        <p:spPr>
          <a:xfrm>
            <a:off x="685800" y="1783080"/>
            <a:ext cx="6583680" cy="1371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6000"/>
              </a:lnSpc>
              <a:spcAft>
                <a:spcPts val="0"/>
              </a:spcAft>
            </a:pPr>
            <a:r>
              <a:rPr lang="en-US" sz="1400" b="0" spc="0" dirty="0">
                <a:solidFill>
                  <a:srgbClr val="626C82"/>
                </a:solidFill>
                <a:latin typeface="Calibri"/>
                <a:cs typeface="Calibri"/>
              </a:rPr>
              <a:t>We build and deploy practical AI solutions inside the systems you already use, then run them as a managed service. Choose from ready-to-deploy solutions, or let us build one around your business.</a:t>
            </a:r>
          </a:p>
        </p:txBody>
      </p:sp>
      <p:sp>
        <p:nvSpPr>
          <p:cNvPr id="111" name="Rect 111"/>
          <p:cNvSpPr/>
          <p:nvPr/>
        </p:nvSpPr>
        <p:spPr>
          <a:xfrm>
            <a:off x="685800" y="3337560"/>
            <a:ext cx="3401568" cy="224028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112" name="Rect 112"/>
          <p:cNvSpPr/>
          <p:nvPr/>
        </p:nvSpPr>
        <p:spPr>
          <a:xfrm>
            <a:off x="941832" y="36118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13" name="Text 113"/>
          <p:cNvSpPr txBox="1"/>
          <p:nvPr/>
        </p:nvSpPr>
        <p:spPr>
          <a:xfrm>
            <a:off x="941832" y="36621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</a:p>
        </p:txBody>
      </p:sp>
      <p:sp>
        <p:nvSpPr>
          <p:cNvPr id="114" name="Text 114"/>
          <p:cNvSpPr txBox="1"/>
          <p:nvPr/>
        </p:nvSpPr>
        <p:spPr>
          <a:xfrm>
            <a:off x="941832" y="4050792"/>
            <a:ext cx="288950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Solution families</a:t>
            </a:r>
          </a:p>
        </p:txBody>
      </p:sp>
      <p:sp>
        <p:nvSpPr>
          <p:cNvPr id="115" name="Text 115"/>
          <p:cNvSpPr txBox="1"/>
          <p:nvPr/>
        </p:nvSpPr>
        <p:spPr>
          <a:xfrm>
            <a:off x="941832" y="4507992"/>
            <a:ext cx="2889504" cy="8686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Customer service, voice, sales, business operations and marketing.</a:t>
            </a:r>
          </a:p>
        </p:txBody>
      </p:sp>
      <p:sp>
        <p:nvSpPr>
          <p:cNvPr id="116" name="Rect 116"/>
          <p:cNvSpPr/>
          <p:nvPr/>
        </p:nvSpPr>
        <p:spPr>
          <a:xfrm>
            <a:off x="4389120" y="3337560"/>
            <a:ext cx="3401568" cy="224028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117" name="Rect 117"/>
          <p:cNvSpPr/>
          <p:nvPr/>
        </p:nvSpPr>
        <p:spPr>
          <a:xfrm>
            <a:off x="4645152" y="36118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18" name="Text 118"/>
          <p:cNvSpPr txBox="1"/>
          <p:nvPr/>
        </p:nvSpPr>
        <p:spPr>
          <a:xfrm>
            <a:off x="4645152" y="36621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15+</a:t>
            </a:r>
          </a:p>
        </p:txBody>
      </p:sp>
      <p:sp>
        <p:nvSpPr>
          <p:cNvPr id="119" name="Text 119"/>
          <p:cNvSpPr txBox="1"/>
          <p:nvPr/>
        </p:nvSpPr>
        <p:spPr>
          <a:xfrm>
            <a:off x="4645152" y="4050792"/>
            <a:ext cx="288950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Ready to deploy</a:t>
            </a:r>
          </a:p>
        </p:txBody>
      </p:sp>
      <p:sp>
        <p:nvSpPr>
          <p:cNvPr id="120" name="Text 120"/>
          <p:cNvSpPr txBox="1"/>
          <p:nvPr/>
        </p:nvSpPr>
        <p:spPr>
          <a:xfrm>
            <a:off x="4645152" y="4507992"/>
            <a:ext cx="2889504" cy="8686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Automations already built, deployable in weeks rather than quarters.</a:t>
            </a:r>
          </a:p>
        </p:txBody>
      </p:sp>
      <p:sp>
        <p:nvSpPr>
          <p:cNvPr id="121" name="Rect 121"/>
          <p:cNvSpPr/>
          <p:nvPr/>
        </p:nvSpPr>
        <p:spPr>
          <a:xfrm>
            <a:off x="8092440" y="3337560"/>
            <a:ext cx="3410712" cy="224028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122" name="Rect 122"/>
          <p:cNvSpPr/>
          <p:nvPr/>
        </p:nvSpPr>
        <p:spPr>
          <a:xfrm>
            <a:off x="8348472" y="36118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24" name="Text 124"/>
          <p:cNvSpPr txBox="1"/>
          <p:nvPr/>
        </p:nvSpPr>
        <p:spPr>
          <a:xfrm>
            <a:off x="8348472" y="4050792"/>
            <a:ext cx="2898648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US-led delivery</a:t>
            </a:r>
          </a:p>
        </p:txBody>
      </p:sp>
      <p:sp>
        <p:nvSpPr>
          <p:cNvPr id="125" name="Text 125"/>
          <p:cNvSpPr txBox="1"/>
          <p:nvPr/>
        </p:nvSpPr>
        <p:spPr>
          <a:xfrm>
            <a:off x="8348472" y="4507992"/>
            <a:ext cx="2898648" cy="8686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Designed for businesses across North America and Europe.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EXECUTIVE</a:t>
            </a:r>
          </a:p>
        </p:txBody>
      </p:sp>
      <p:pic>
        <p:nvPicPr>
          <p:cNvPr id="903" name="WorkGenesis logo 90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21824" y="6355080"/>
            <a:ext cx="237744" cy="237744"/>
          </a:xfrm>
          <a:prstGeom prst="rect">
            <a:avLst/>
          </a:prstGeom>
        </p:spPr>
      </p:pic>
      <p:sp>
        <p:nvSpPr>
          <p:cNvPr id="904" name="Wordmark 904"/>
          <p:cNvSpPr txBox="1"/>
          <p:nvPr/>
        </p:nvSpPr>
        <p:spPr>
          <a:xfrm>
            <a:off x="10332720" y="6345936"/>
            <a:ext cx="1170432" cy="25603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900" b="1" spc="-20" dirty="0">
                <a:solidFill>
                  <a:srgbClr val="0B1220"/>
                </a:solidFill>
                <a:latin typeface="Calibri"/>
              </a:rPr>
              <a:t>WorkGenesis</a:t>
            </a:r>
            <a:r>
              <a:rPr lang="en-US" sz="900" b="1" spc="-20" dirty="0">
                <a:solidFill>
                  <a:srgbClr val="2547F0"/>
                </a:solidFill>
                <a:latin typeface="Calibri"/>
              </a:rPr>
              <a:t>.ai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Rect 23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231" name="Text 231"/>
          <p:cNvSpPr txBox="1"/>
          <p:nvPr/>
        </p:nvSpPr>
        <p:spPr>
          <a:xfrm>
            <a:off x="685800" y="566928"/>
            <a:ext cx="1078992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00" b="1" spc="180" dirty="0">
                <a:solidFill>
                  <a:srgbClr val="2547F0"/>
                </a:solidFill>
                <a:latin typeface="Calibri"/>
                <a:cs typeface="Calibri"/>
              </a:rPr>
              <a:t>AI SALES AUTOMATION</a:t>
            </a:r>
          </a:p>
        </p:txBody>
      </p:sp>
      <p:sp>
        <p:nvSpPr>
          <p:cNvPr id="232" name="Text 232"/>
          <p:cNvSpPr txBox="1"/>
          <p:nvPr/>
        </p:nvSpPr>
        <p:spPr>
          <a:xfrm>
            <a:off x="685800" y="868680"/>
            <a:ext cx="107899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3200" b="1" spc="0" dirty="0">
                <a:solidFill>
                  <a:srgbClr val="0B1220"/>
                </a:solidFill>
                <a:latin typeface="Calibri"/>
                <a:cs typeface="Calibri"/>
              </a:rPr>
              <a:t>Turn more leads into qualified meetings</a:t>
            </a:r>
          </a:p>
        </p:txBody>
      </p:sp>
      <p:sp>
        <p:nvSpPr>
          <p:cNvPr id="233" name="Text 233"/>
          <p:cNvSpPr txBox="1"/>
          <p:nvPr/>
        </p:nvSpPr>
        <p:spPr>
          <a:xfrm>
            <a:off x="685800" y="1783080"/>
            <a:ext cx="10789920" cy="5029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4000"/>
              </a:lnSpc>
              <a:spcAft>
                <a:spcPts val="0"/>
              </a:spcAft>
            </a:pPr>
            <a:r>
              <a:rPr lang="en-US" sz="1300" b="0" spc="0" dirty="0">
                <a:solidFill>
                  <a:srgbClr val="626C82"/>
                </a:solidFill>
                <a:latin typeface="Calibri"/>
                <a:cs typeface="Calibri"/>
              </a:rPr>
              <a:t>This automates the handling of demand you already generate - not untargeted cold outreach. Every sequence stops on a reply, a booking or an opt-out.</a:t>
            </a:r>
          </a:p>
        </p:txBody>
      </p:sp>
      <p:sp>
        <p:nvSpPr>
          <p:cNvPr id="234" name="Rect 234"/>
          <p:cNvSpPr/>
          <p:nvPr/>
        </p:nvSpPr>
        <p:spPr>
          <a:xfrm>
            <a:off x="685800" y="2898648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35" name="Text 235"/>
          <p:cNvSpPr txBox="1"/>
          <p:nvPr/>
        </p:nvSpPr>
        <p:spPr>
          <a:xfrm>
            <a:off x="685800" y="2948940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</a:p>
        </p:txBody>
      </p:sp>
      <p:sp>
        <p:nvSpPr>
          <p:cNvPr id="236" name="Text 236"/>
          <p:cNvSpPr txBox="1"/>
          <p:nvPr/>
        </p:nvSpPr>
        <p:spPr>
          <a:xfrm>
            <a:off x="1161288" y="2880360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Lead capture</a:t>
            </a:r>
          </a:p>
        </p:txBody>
      </p:sp>
      <p:sp>
        <p:nvSpPr>
          <p:cNvPr id="237" name="Text 237"/>
          <p:cNvSpPr txBox="1"/>
          <p:nvPr/>
        </p:nvSpPr>
        <p:spPr>
          <a:xfrm>
            <a:off x="1161288" y="3191256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Forms, chat, phone, social and ads funnelled into one stream.</a:t>
            </a:r>
          </a:p>
        </p:txBody>
      </p:sp>
      <p:sp>
        <p:nvSpPr>
          <p:cNvPr id="238" name="Rect 238"/>
          <p:cNvSpPr/>
          <p:nvPr/>
        </p:nvSpPr>
        <p:spPr>
          <a:xfrm>
            <a:off x="6208776" y="2898648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39" name="Text 239"/>
          <p:cNvSpPr txBox="1"/>
          <p:nvPr/>
        </p:nvSpPr>
        <p:spPr>
          <a:xfrm>
            <a:off x="6208776" y="2948940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</a:p>
        </p:txBody>
      </p:sp>
      <p:sp>
        <p:nvSpPr>
          <p:cNvPr id="240" name="Text 240"/>
          <p:cNvSpPr txBox="1"/>
          <p:nvPr/>
        </p:nvSpPr>
        <p:spPr>
          <a:xfrm>
            <a:off x="6684264" y="2880360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Qualification</a:t>
            </a:r>
          </a:p>
        </p:txBody>
      </p:sp>
      <p:sp>
        <p:nvSpPr>
          <p:cNvPr id="241" name="Text 241"/>
          <p:cNvSpPr txBox="1"/>
          <p:nvPr/>
        </p:nvSpPr>
        <p:spPr>
          <a:xfrm>
            <a:off x="6684264" y="3191256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Your criteria applied consistently, so reps only see real opportunities.</a:t>
            </a:r>
          </a:p>
        </p:txBody>
      </p:sp>
      <p:sp>
        <p:nvSpPr>
          <p:cNvPr id="242" name="Rect 242"/>
          <p:cNvSpPr/>
          <p:nvPr/>
        </p:nvSpPr>
        <p:spPr>
          <a:xfrm>
            <a:off x="685800" y="40690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43" name="Text 243"/>
          <p:cNvSpPr txBox="1"/>
          <p:nvPr/>
        </p:nvSpPr>
        <p:spPr>
          <a:xfrm>
            <a:off x="685800" y="41193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</a:p>
        </p:txBody>
      </p:sp>
      <p:sp>
        <p:nvSpPr>
          <p:cNvPr id="244" name="Text 244"/>
          <p:cNvSpPr txBox="1"/>
          <p:nvPr/>
        </p:nvSpPr>
        <p:spPr>
          <a:xfrm>
            <a:off x="1161288" y="4050792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Follow-up</a:t>
            </a:r>
          </a:p>
        </p:txBody>
      </p:sp>
      <p:sp>
        <p:nvSpPr>
          <p:cNvPr id="245" name="Text 245"/>
          <p:cNvSpPr txBox="1"/>
          <p:nvPr/>
        </p:nvSpPr>
        <p:spPr>
          <a:xfrm>
            <a:off x="1161288" y="4361688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Multi-step sequences that actually complete.</a:t>
            </a:r>
          </a:p>
        </p:txBody>
      </p:sp>
      <p:sp>
        <p:nvSpPr>
          <p:cNvPr id="246" name="Rect 246"/>
          <p:cNvSpPr/>
          <p:nvPr/>
        </p:nvSpPr>
        <p:spPr>
          <a:xfrm>
            <a:off x="6208776" y="40690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47" name="Text 247"/>
          <p:cNvSpPr txBox="1"/>
          <p:nvPr/>
        </p:nvSpPr>
        <p:spPr>
          <a:xfrm>
            <a:off x="6208776" y="41193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</a:p>
        </p:txBody>
      </p:sp>
      <p:sp>
        <p:nvSpPr>
          <p:cNvPr id="248" name="Text 248"/>
          <p:cNvSpPr txBox="1"/>
          <p:nvPr/>
        </p:nvSpPr>
        <p:spPr>
          <a:xfrm>
            <a:off x="6684264" y="4050792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Appointment booking</a:t>
            </a:r>
          </a:p>
        </p:txBody>
      </p:sp>
      <p:sp>
        <p:nvSpPr>
          <p:cNvPr id="249" name="Text 249"/>
          <p:cNvSpPr txBox="1"/>
          <p:nvPr/>
        </p:nvSpPr>
        <p:spPr>
          <a:xfrm>
            <a:off x="6684264" y="4361688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Live availability offered, booked, confirmed and reminded.</a:t>
            </a:r>
          </a:p>
        </p:txBody>
      </p:sp>
      <p:sp>
        <p:nvSpPr>
          <p:cNvPr id="250" name="Rect 250"/>
          <p:cNvSpPr/>
          <p:nvPr/>
        </p:nvSpPr>
        <p:spPr>
          <a:xfrm>
            <a:off x="685800" y="5239512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51" name="Text 251"/>
          <p:cNvSpPr txBox="1"/>
          <p:nvPr/>
        </p:nvSpPr>
        <p:spPr>
          <a:xfrm>
            <a:off x="685800" y="5289804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</a:p>
        </p:txBody>
      </p:sp>
      <p:sp>
        <p:nvSpPr>
          <p:cNvPr id="252" name="Text 252"/>
          <p:cNvSpPr txBox="1"/>
          <p:nvPr/>
        </p:nvSpPr>
        <p:spPr>
          <a:xfrm>
            <a:off x="1161288" y="5221224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CRM and pipeline</a:t>
            </a:r>
          </a:p>
        </p:txBody>
      </p:sp>
      <p:sp>
        <p:nvSpPr>
          <p:cNvPr id="253" name="Text 253"/>
          <p:cNvSpPr txBox="1"/>
          <p:nvPr/>
        </p:nvSpPr>
        <p:spPr>
          <a:xfrm>
            <a:off x="1161288" y="5532120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Records created from the work itself, not from memory.</a:t>
            </a:r>
          </a:p>
        </p:txBody>
      </p:sp>
      <p:sp>
        <p:nvSpPr>
          <p:cNvPr id="254" name="Rect 254"/>
          <p:cNvSpPr/>
          <p:nvPr/>
        </p:nvSpPr>
        <p:spPr>
          <a:xfrm>
            <a:off x="6208776" y="5239512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55" name="Text 255"/>
          <p:cNvSpPr txBox="1"/>
          <p:nvPr/>
        </p:nvSpPr>
        <p:spPr>
          <a:xfrm>
            <a:off x="6208776" y="5289804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</a:p>
        </p:txBody>
      </p:sp>
      <p:sp>
        <p:nvSpPr>
          <p:cNvPr id="256" name="Text 256"/>
          <p:cNvSpPr txBox="1"/>
          <p:nvPr/>
        </p:nvSpPr>
        <p:spPr>
          <a:xfrm>
            <a:off x="6684264" y="5221224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Sales reporting</a:t>
            </a:r>
          </a:p>
        </p:txBody>
      </p:sp>
      <p:sp>
        <p:nvSpPr>
          <p:cNvPr id="257" name="Text 257"/>
          <p:cNvSpPr txBox="1"/>
          <p:nvPr/>
        </p:nvSpPr>
        <p:spPr>
          <a:xfrm>
            <a:off x="6684264" y="5532120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Response time, qualification rate and pipeline movement, weekly.</a:t>
            </a:r>
          </a:p>
        </p:txBody>
      </p:sp>
      <p:sp>
        <p:nvSpPr>
          <p:cNvPr id="258" name="TextBox 257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APPENDIX</a:t>
            </a:r>
          </a:p>
        </p:txBody>
      </p:sp>
      <p:pic>
        <p:nvPicPr>
          <p:cNvPr id="936" name="WorkGenesis logo 93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21824" y="6355080"/>
            <a:ext cx="237744" cy="237744"/>
          </a:xfrm>
          <a:prstGeom prst="rect">
            <a:avLst/>
          </a:prstGeom>
        </p:spPr>
      </p:pic>
      <p:sp>
        <p:nvSpPr>
          <p:cNvPr id="937" name="Wordmark 937"/>
          <p:cNvSpPr txBox="1"/>
          <p:nvPr/>
        </p:nvSpPr>
        <p:spPr>
          <a:xfrm>
            <a:off x="10332720" y="6345936"/>
            <a:ext cx="1170432" cy="25603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900" b="1" spc="-20" dirty="0">
                <a:solidFill>
                  <a:srgbClr val="0B1220"/>
                </a:solidFill>
                <a:latin typeface="Calibri"/>
              </a:rPr>
              <a:t>WorkGenesis</a:t>
            </a:r>
            <a:r>
              <a:rPr lang="en-US" sz="900" b="1" spc="-20" dirty="0">
                <a:solidFill>
                  <a:srgbClr val="2547F0"/>
                </a:solidFill>
                <a:latin typeface="Calibri"/>
              </a:rPr>
              <a:t>.ai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Rect 258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259" name="Text 259"/>
          <p:cNvSpPr txBox="1"/>
          <p:nvPr/>
        </p:nvSpPr>
        <p:spPr>
          <a:xfrm>
            <a:off x="685800" y="566928"/>
            <a:ext cx="1078992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00" b="1" spc="180" dirty="0">
                <a:solidFill>
                  <a:srgbClr val="2547F0"/>
                </a:solidFill>
                <a:latin typeface="Calibri"/>
                <a:cs typeface="Calibri"/>
              </a:rPr>
              <a:t>AI BUSINESS AUTOMATION</a:t>
            </a:r>
          </a:p>
        </p:txBody>
      </p:sp>
      <p:sp>
        <p:nvSpPr>
          <p:cNvPr id="260" name="Text 260"/>
          <p:cNvSpPr txBox="1"/>
          <p:nvPr/>
        </p:nvSpPr>
        <p:spPr>
          <a:xfrm>
            <a:off x="685800" y="868680"/>
            <a:ext cx="107899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3200" b="1" spc="0" dirty="0">
                <a:solidFill>
                  <a:srgbClr val="0B1220"/>
                </a:solidFill>
                <a:latin typeface="Calibri"/>
                <a:cs typeface="Calibri"/>
              </a:rPr>
              <a:t>Turn documents and data into finished work</a:t>
            </a:r>
          </a:p>
        </p:txBody>
      </p:sp>
      <p:sp>
        <p:nvSpPr>
          <p:cNvPr id="261" name="Text 261"/>
          <p:cNvSpPr txBox="1"/>
          <p:nvPr/>
        </p:nvSpPr>
        <p:spPr>
          <a:xfrm>
            <a:off x="685800" y="1783080"/>
            <a:ext cx="10789920" cy="5029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4000"/>
              </a:lnSpc>
              <a:spcAft>
                <a:spcPts val="0"/>
              </a:spcAft>
            </a:pPr>
            <a:r>
              <a:rPr lang="en-US" sz="1300" b="0" spc="0" dirty="0">
                <a:solidFill>
                  <a:srgbClr val="626C82"/>
                </a:solidFill>
                <a:latin typeface="Calibri"/>
                <a:cs typeface="Calibri"/>
              </a:rPr>
              <a:t>Intelligent workflows across the back office. Every run is inspectable, bounded by your validation rules, and escalated to a person when confidence is low.</a:t>
            </a:r>
          </a:p>
        </p:txBody>
      </p:sp>
      <p:sp>
        <p:nvSpPr>
          <p:cNvPr id="262" name="Rect 262"/>
          <p:cNvSpPr/>
          <p:nvPr/>
        </p:nvSpPr>
        <p:spPr>
          <a:xfrm>
            <a:off x="685800" y="2898648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63" name="Text 263"/>
          <p:cNvSpPr txBox="1"/>
          <p:nvPr/>
        </p:nvSpPr>
        <p:spPr>
          <a:xfrm>
            <a:off x="685800" y="2948940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</a:p>
        </p:txBody>
      </p:sp>
      <p:sp>
        <p:nvSpPr>
          <p:cNvPr id="264" name="Text 264"/>
          <p:cNvSpPr txBox="1"/>
          <p:nvPr/>
        </p:nvSpPr>
        <p:spPr>
          <a:xfrm>
            <a:off x="1161288" y="2880360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AI document operations</a:t>
            </a:r>
          </a:p>
        </p:txBody>
      </p:sp>
      <p:sp>
        <p:nvSpPr>
          <p:cNvPr id="265" name="Text 265"/>
          <p:cNvSpPr txBox="1"/>
          <p:nvPr/>
        </p:nvSpPr>
        <p:spPr>
          <a:xfrm>
            <a:off x="1161288" y="3191256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Invoices, orders, contracts and forms read and validated.</a:t>
            </a:r>
          </a:p>
        </p:txBody>
      </p:sp>
      <p:sp>
        <p:nvSpPr>
          <p:cNvPr id="266" name="Rect 266"/>
          <p:cNvSpPr/>
          <p:nvPr/>
        </p:nvSpPr>
        <p:spPr>
          <a:xfrm>
            <a:off x="6208776" y="2898648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67" name="Text 267"/>
          <p:cNvSpPr txBox="1"/>
          <p:nvPr/>
        </p:nvSpPr>
        <p:spPr>
          <a:xfrm>
            <a:off x="6208776" y="2948940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</a:p>
        </p:txBody>
      </p:sp>
      <p:sp>
        <p:nvSpPr>
          <p:cNvPr id="268" name="Text 268"/>
          <p:cNvSpPr txBox="1"/>
          <p:nvPr/>
        </p:nvSpPr>
        <p:spPr>
          <a:xfrm>
            <a:off x="6684264" y="2880360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Invoice and PO processing</a:t>
            </a:r>
          </a:p>
        </p:txBody>
      </p:sp>
      <p:sp>
        <p:nvSpPr>
          <p:cNvPr id="269" name="Text 269"/>
          <p:cNvSpPr txBox="1"/>
          <p:nvPr/>
        </p:nvSpPr>
        <p:spPr>
          <a:xfrm>
            <a:off x="6684264" y="3191256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Extracted, matched to orders and posted for approval.</a:t>
            </a:r>
          </a:p>
        </p:txBody>
      </p:sp>
      <p:sp>
        <p:nvSpPr>
          <p:cNvPr id="270" name="Rect 270"/>
          <p:cNvSpPr/>
          <p:nvPr/>
        </p:nvSpPr>
        <p:spPr>
          <a:xfrm>
            <a:off x="685800" y="40690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71" name="Text 271"/>
          <p:cNvSpPr txBox="1"/>
          <p:nvPr/>
        </p:nvSpPr>
        <p:spPr>
          <a:xfrm>
            <a:off x="685800" y="41193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</a:p>
        </p:txBody>
      </p:sp>
      <p:sp>
        <p:nvSpPr>
          <p:cNvPr id="272" name="Text 272"/>
          <p:cNvSpPr txBox="1"/>
          <p:nvPr/>
        </p:nvSpPr>
        <p:spPr>
          <a:xfrm>
            <a:off x="1161288" y="4050792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AI data operations</a:t>
            </a:r>
          </a:p>
        </p:txBody>
      </p:sp>
      <p:sp>
        <p:nvSpPr>
          <p:cNvPr id="273" name="Text 273"/>
          <p:cNvSpPr txBox="1"/>
          <p:nvPr/>
        </p:nvSpPr>
        <p:spPr>
          <a:xfrm>
            <a:off x="1161288" y="4361688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Scheduled collection, cleaning and delivery of business data.</a:t>
            </a:r>
          </a:p>
        </p:txBody>
      </p:sp>
      <p:sp>
        <p:nvSpPr>
          <p:cNvPr id="274" name="Rect 274"/>
          <p:cNvSpPr/>
          <p:nvPr/>
        </p:nvSpPr>
        <p:spPr>
          <a:xfrm>
            <a:off x="6208776" y="40690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75" name="Text 275"/>
          <p:cNvSpPr txBox="1"/>
          <p:nvPr/>
        </p:nvSpPr>
        <p:spPr>
          <a:xfrm>
            <a:off x="6208776" y="41193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</a:p>
        </p:txBody>
      </p:sp>
      <p:sp>
        <p:nvSpPr>
          <p:cNvPr id="276" name="Text 276"/>
          <p:cNvSpPr txBox="1"/>
          <p:nvPr/>
        </p:nvSpPr>
        <p:spPr>
          <a:xfrm>
            <a:off x="6684264" y="4050792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Product listing</a:t>
            </a:r>
          </a:p>
        </p:txBody>
      </p:sp>
      <p:sp>
        <p:nvSpPr>
          <p:cNvPr id="277" name="Text 277"/>
          <p:cNvSpPr txBox="1"/>
          <p:nvPr/>
        </p:nvSpPr>
        <p:spPr>
          <a:xfrm>
            <a:off x="6684264" y="4361688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New products written, categorised and published automatically.</a:t>
            </a:r>
          </a:p>
        </p:txBody>
      </p:sp>
      <p:sp>
        <p:nvSpPr>
          <p:cNvPr id="278" name="Rect 278"/>
          <p:cNvSpPr/>
          <p:nvPr/>
        </p:nvSpPr>
        <p:spPr>
          <a:xfrm>
            <a:off x="685800" y="5239512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79" name="Text 279"/>
          <p:cNvSpPr txBox="1"/>
          <p:nvPr/>
        </p:nvSpPr>
        <p:spPr>
          <a:xfrm>
            <a:off x="685800" y="5289804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</a:p>
        </p:txBody>
      </p:sp>
      <p:sp>
        <p:nvSpPr>
          <p:cNvPr id="280" name="Text 280"/>
          <p:cNvSpPr txBox="1"/>
          <p:nvPr/>
        </p:nvSpPr>
        <p:spPr>
          <a:xfrm>
            <a:off x="1161288" y="5221224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Approval workflows</a:t>
            </a:r>
          </a:p>
        </p:txBody>
      </p:sp>
      <p:sp>
        <p:nvSpPr>
          <p:cNvPr id="281" name="Text 281"/>
          <p:cNvSpPr txBox="1"/>
          <p:nvPr/>
        </p:nvSpPr>
        <p:spPr>
          <a:xfrm>
            <a:off x="1161288" y="5532120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Thresholds, approvers and escalation paths enforced by the system.</a:t>
            </a:r>
          </a:p>
        </p:txBody>
      </p:sp>
      <p:sp>
        <p:nvSpPr>
          <p:cNvPr id="282" name="Rect 282"/>
          <p:cNvSpPr/>
          <p:nvPr/>
        </p:nvSpPr>
        <p:spPr>
          <a:xfrm>
            <a:off x="6208776" y="5239512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83" name="Text 283"/>
          <p:cNvSpPr txBox="1"/>
          <p:nvPr/>
        </p:nvSpPr>
        <p:spPr>
          <a:xfrm>
            <a:off x="6208776" y="5289804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</a:p>
        </p:txBody>
      </p:sp>
      <p:sp>
        <p:nvSpPr>
          <p:cNvPr id="284" name="Text 284"/>
          <p:cNvSpPr txBox="1"/>
          <p:nvPr/>
        </p:nvSpPr>
        <p:spPr>
          <a:xfrm>
            <a:off x="6684264" y="5221224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Reporting</a:t>
            </a:r>
          </a:p>
        </p:txBody>
      </p:sp>
      <p:sp>
        <p:nvSpPr>
          <p:cNvPr id="285" name="Text 285"/>
          <p:cNvSpPr txBox="1"/>
          <p:nvPr/>
        </p:nvSpPr>
        <p:spPr>
          <a:xfrm>
            <a:off x="6684264" y="5532120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Operational reports assembled and distributed on schedule.</a:t>
            </a:r>
          </a:p>
        </p:txBody>
      </p:sp>
      <p:sp>
        <p:nvSpPr>
          <p:cNvPr id="286" name="TextBox 285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APPENDIX</a:t>
            </a:r>
          </a:p>
        </p:txBody>
      </p:sp>
      <p:pic>
        <p:nvPicPr>
          <p:cNvPr id="938" name="WorkGenesis logo 93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21824" y="6355080"/>
            <a:ext cx="237744" cy="237744"/>
          </a:xfrm>
          <a:prstGeom prst="rect">
            <a:avLst/>
          </a:prstGeom>
        </p:spPr>
      </p:pic>
      <p:sp>
        <p:nvSpPr>
          <p:cNvPr id="939" name="Wordmark 939"/>
          <p:cNvSpPr txBox="1"/>
          <p:nvPr/>
        </p:nvSpPr>
        <p:spPr>
          <a:xfrm>
            <a:off x="10332720" y="6345936"/>
            <a:ext cx="1170432" cy="25603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900" b="1" spc="-20" dirty="0">
                <a:solidFill>
                  <a:srgbClr val="0B1220"/>
                </a:solidFill>
                <a:latin typeface="Calibri"/>
              </a:rPr>
              <a:t>WorkGenesis</a:t>
            </a:r>
            <a:r>
              <a:rPr lang="en-US" sz="900" b="1" spc="-20" dirty="0">
                <a:solidFill>
                  <a:srgbClr val="2547F0"/>
                </a:solidFill>
                <a:latin typeface="Calibri"/>
              </a:rPr>
              <a:t>.ai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Rect 28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287" name="Text 287"/>
          <p:cNvSpPr txBox="1"/>
          <p:nvPr/>
        </p:nvSpPr>
        <p:spPr>
          <a:xfrm>
            <a:off x="685800" y="566928"/>
            <a:ext cx="1078992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00" b="1" spc="180" dirty="0">
                <a:solidFill>
                  <a:srgbClr val="2547F0"/>
                </a:solidFill>
                <a:latin typeface="Calibri"/>
                <a:cs typeface="Calibri"/>
              </a:rPr>
              <a:t>AI MARKETING AUTOMATION</a:t>
            </a:r>
          </a:p>
        </p:txBody>
      </p:sp>
      <p:sp>
        <p:nvSpPr>
          <p:cNvPr id="288" name="Text 288"/>
          <p:cNvSpPr txBox="1"/>
          <p:nvPr/>
        </p:nvSpPr>
        <p:spPr>
          <a:xfrm>
            <a:off x="685800" y="868680"/>
            <a:ext cx="107899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3200" b="1" spc="0" dirty="0">
                <a:solidFill>
                  <a:srgbClr val="0B1220"/>
                </a:solidFill>
                <a:latin typeface="Calibri"/>
                <a:cs typeface="Calibri"/>
              </a:rPr>
              <a:t>Keep marketing running without repetitive manual work</a:t>
            </a:r>
          </a:p>
        </p:txBody>
      </p:sp>
      <p:sp>
        <p:nvSpPr>
          <p:cNvPr id="289" name="Text 289"/>
          <p:cNvSpPr txBox="1"/>
          <p:nvPr/>
        </p:nvSpPr>
        <p:spPr>
          <a:xfrm>
            <a:off x="685800" y="1783080"/>
            <a:ext cx="10789920" cy="5029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4000"/>
              </a:lnSpc>
              <a:spcAft>
                <a:spcPts val="0"/>
              </a:spcAft>
            </a:pPr>
            <a:r>
              <a:rPr lang="en-US" sz="1300" b="0" spc="0" dirty="0">
                <a:solidFill>
                  <a:srgbClr val="626C82"/>
                </a:solidFill>
                <a:latin typeface="Calibri"/>
                <a:cs typeface="Calibri"/>
              </a:rPr>
              <a:t>A production line, not a content generator. The approval gate is what makes it usable by a real brand - nothing ships without the sign-off you configure.</a:t>
            </a:r>
          </a:p>
        </p:txBody>
      </p:sp>
      <p:sp>
        <p:nvSpPr>
          <p:cNvPr id="290" name="Rect 290"/>
          <p:cNvSpPr/>
          <p:nvPr/>
        </p:nvSpPr>
        <p:spPr>
          <a:xfrm>
            <a:off x="685800" y="2898648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91" name="Text 291"/>
          <p:cNvSpPr txBox="1"/>
          <p:nvPr/>
        </p:nvSpPr>
        <p:spPr>
          <a:xfrm>
            <a:off x="685800" y="2948940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</a:p>
        </p:txBody>
      </p:sp>
      <p:sp>
        <p:nvSpPr>
          <p:cNvPr id="292" name="Text 292"/>
          <p:cNvSpPr txBox="1"/>
          <p:nvPr/>
        </p:nvSpPr>
        <p:spPr>
          <a:xfrm>
            <a:off x="1161288" y="2880360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Content and auto posting</a:t>
            </a:r>
          </a:p>
        </p:txBody>
      </p:sp>
      <p:sp>
        <p:nvSpPr>
          <p:cNvPr id="293" name="Text 293"/>
          <p:cNvSpPr txBox="1"/>
          <p:nvPr/>
        </p:nvSpPr>
        <p:spPr>
          <a:xfrm>
            <a:off x="1161288" y="3191256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Written from your brand voice library, scheduled and published.</a:t>
            </a:r>
          </a:p>
        </p:txBody>
      </p:sp>
      <p:sp>
        <p:nvSpPr>
          <p:cNvPr id="294" name="Rect 294"/>
          <p:cNvSpPr/>
          <p:nvPr/>
        </p:nvSpPr>
        <p:spPr>
          <a:xfrm>
            <a:off x="6208776" y="2898648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95" name="Text 295"/>
          <p:cNvSpPr txBox="1"/>
          <p:nvPr/>
        </p:nvSpPr>
        <p:spPr>
          <a:xfrm>
            <a:off x="6208776" y="2948940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</a:p>
        </p:txBody>
      </p:sp>
      <p:sp>
        <p:nvSpPr>
          <p:cNvPr id="296" name="Text 296"/>
          <p:cNvSpPr txBox="1"/>
          <p:nvPr/>
        </p:nvSpPr>
        <p:spPr>
          <a:xfrm>
            <a:off x="6684264" y="2880360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Blog generation</a:t>
            </a:r>
          </a:p>
        </p:txBody>
      </p:sp>
      <p:sp>
        <p:nvSpPr>
          <p:cNvPr id="297" name="Text 297"/>
          <p:cNvSpPr txBox="1"/>
          <p:nvPr/>
        </p:nvSpPr>
        <p:spPr>
          <a:xfrm>
            <a:off x="6684264" y="3191256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Long-form articles researched, structured and published to your CMS.</a:t>
            </a:r>
          </a:p>
        </p:txBody>
      </p:sp>
      <p:sp>
        <p:nvSpPr>
          <p:cNvPr id="298" name="Rect 298"/>
          <p:cNvSpPr/>
          <p:nvPr/>
        </p:nvSpPr>
        <p:spPr>
          <a:xfrm>
            <a:off x="685800" y="40690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99" name="Text 299"/>
          <p:cNvSpPr txBox="1"/>
          <p:nvPr/>
        </p:nvSpPr>
        <p:spPr>
          <a:xfrm>
            <a:off x="685800" y="41193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</a:p>
        </p:txBody>
      </p:sp>
      <p:sp>
        <p:nvSpPr>
          <p:cNvPr id="300" name="Text 300"/>
          <p:cNvSpPr txBox="1"/>
          <p:nvPr/>
        </p:nvSpPr>
        <p:spPr>
          <a:xfrm>
            <a:off x="1161288" y="4050792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Review responses</a:t>
            </a:r>
          </a:p>
        </p:txBody>
      </p:sp>
      <p:sp>
        <p:nvSpPr>
          <p:cNvPr id="301" name="Text 301"/>
          <p:cNvSpPr txBox="1"/>
          <p:nvPr/>
        </p:nvSpPr>
        <p:spPr>
          <a:xfrm>
            <a:off x="1161288" y="4361688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Answered fast, with negative sentiment always routed to a person.</a:t>
            </a:r>
          </a:p>
        </p:txBody>
      </p:sp>
      <p:sp>
        <p:nvSpPr>
          <p:cNvPr id="302" name="Rect 302"/>
          <p:cNvSpPr/>
          <p:nvPr/>
        </p:nvSpPr>
        <p:spPr>
          <a:xfrm>
            <a:off x="6208776" y="40690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303" name="Text 303"/>
          <p:cNvSpPr txBox="1"/>
          <p:nvPr/>
        </p:nvSpPr>
        <p:spPr>
          <a:xfrm>
            <a:off x="6208776" y="41193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</a:p>
        </p:txBody>
      </p:sp>
      <p:sp>
        <p:nvSpPr>
          <p:cNvPr id="304" name="Text 304"/>
          <p:cNvSpPr txBox="1"/>
          <p:nvPr/>
        </p:nvSpPr>
        <p:spPr>
          <a:xfrm>
            <a:off x="6684264" y="4050792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Comment automation</a:t>
            </a:r>
          </a:p>
        </p:txBody>
      </p:sp>
      <p:sp>
        <p:nvSpPr>
          <p:cNvPr id="305" name="Text 305"/>
          <p:cNvSpPr txBox="1"/>
          <p:nvPr/>
        </p:nvSpPr>
        <p:spPr>
          <a:xfrm>
            <a:off x="6684264" y="4361688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Questions answered, spam hidden, buyers moved into a DM.</a:t>
            </a:r>
          </a:p>
        </p:txBody>
      </p:sp>
      <p:sp>
        <p:nvSpPr>
          <p:cNvPr id="306" name="Rect 306"/>
          <p:cNvSpPr/>
          <p:nvPr/>
        </p:nvSpPr>
        <p:spPr>
          <a:xfrm>
            <a:off x="685800" y="5239512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307" name="Text 307"/>
          <p:cNvSpPr txBox="1"/>
          <p:nvPr/>
        </p:nvSpPr>
        <p:spPr>
          <a:xfrm>
            <a:off x="685800" y="5289804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</a:p>
        </p:txBody>
      </p:sp>
      <p:sp>
        <p:nvSpPr>
          <p:cNvPr id="308" name="Text 308"/>
          <p:cNvSpPr txBox="1"/>
          <p:nvPr/>
        </p:nvSpPr>
        <p:spPr>
          <a:xfrm>
            <a:off x="1161288" y="5221224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Dynamic ads</a:t>
            </a:r>
          </a:p>
        </p:txBody>
      </p:sp>
      <p:sp>
        <p:nvSpPr>
          <p:cNvPr id="309" name="Text 309"/>
          <p:cNvSpPr txBox="1"/>
          <p:nvPr/>
        </p:nvSpPr>
        <p:spPr>
          <a:xfrm>
            <a:off x="1161288" y="5532120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Catalogue-driven variants that rotate toward what performs.</a:t>
            </a:r>
          </a:p>
        </p:txBody>
      </p:sp>
      <p:sp>
        <p:nvSpPr>
          <p:cNvPr id="310" name="Rect 310"/>
          <p:cNvSpPr/>
          <p:nvPr/>
        </p:nvSpPr>
        <p:spPr>
          <a:xfrm>
            <a:off x="6208776" y="5239512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311" name="Text 311"/>
          <p:cNvSpPr txBox="1"/>
          <p:nvPr/>
        </p:nvSpPr>
        <p:spPr>
          <a:xfrm>
            <a:off x="6208776" y="5289804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</a:p>
        </p:txBody>
      </p:sp>
      <p:sp>
        <p:nvSpPr>
          <p:cNvPr id="312" name="Text 312"/>
          <p:cNvSpPr txBox="1"/>
          <p:nvPr/>
        </p:nvSpPr>
        <p:spPr>
          <a:xfrm>
            <a:off x="6684264" y="5221224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Image and video</a:t>
            </a:r>
          </a:p>
        </p:txBody>
      </p:sp>
      <p:sp>
        <p:nvSpPr>
          <p:cNvPr id="313" name="Text 313"/>
          <p:cNvSpPr txBox="1"/>
          <p:nvPr/>
        </p:nvSpPr>
        <p:spPr>
          <a:xfrm>
            <a:off x="6684264" y="5532120"/>
            <a:ext cx="48463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050" b="0" spc="0" dirty="0">
                <a:solidFill>
                  <a:srgbClr val="626C82"/>
                </a:solidFill>
                <a:latin typeface="Calibri"/>
                <a:cs typeface="Calibri"/>
              </a:rPr>
              <a:t>Bulk editing, product videos and scripted ad creative.</a:t>
            </a:r>
          </a:p>
        </p:txBody>
      </p:sp>
      <p:sp>
        <p:nvSpPr>
          <p:cNvPr id="314" name="TextBox 313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APPENDIX</a:t>
            </a:r>
          </a:p>
        </p:txBody>
      </p:sp>
      <p:pic>
        <p:nvPicPr>
          <p:cNvPr id="940" name="WorkGenesis logo 94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21824" y="6355080"/>
            <a:ext cx="237744" cy="237744"/>
          </a:xfrm>
          <a:prstGeom prst="rect">
            <a:avLst/>
          </a:prstGeom>
        </p:spPr>
      </p:pic>
      <p:sp>
        <p:nvSpPr>
          <p:cNvPr id="941" name="Wordmark 941"/>
          <p:cNvSpPr txBox="1"/>
          <p:nvPr/>
        </p:nvSpPr>
        <p:spPr>
          <a:xfrm>
            <a:off x="10332720" y="6345936"/>
            <a:ext cx="1170432" cy="25603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900" b="1" spc="-20" dirty="0">
                <a:solidFill>
                  <a:srgbClr val="0B1220"/>
                </a:solidFill>
                <a:latin typeface="Calibri"/>
              </a:rPr>
              <a:t>WorkGenesis</a:t>
            </a:r>
            <a:r>
              <a:rPr lang="en-US" sz="900" b="1" spc="-20" dirty="0">
                <a:solidFill>
                  <a:srgbClr val="2547F0"/>
                </a:solidFill>
                <a:latin typeface="Calibri"/>
              </a:rPr>
              <a:t>.ai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Rect 31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315" name="Text 315"/>
          <p:cNvSpPr txBox="1"/>
          <p:nvPr/>
        </p:nvSpPr>
        <p:spPr>
          <a:xfrm>
            <a:off x="685800" y="566928"/>
            <a:ext cx="1078992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00" b="1" spc="180" dirty="0">
                <a:solidFill>
                  <a:srgbClr val="2547F0"/>
                </a:solidFill>
                <a:latin typeface="Calibri"/>
                <a:cs typeface="Calibri"/>
              </a:rPr>
              <a:t>CATALOGUE</a:t>
            </a:r>
          </a:p>
        </p:txBody>
      </p:sp>
      <p:sp>
        <p:nvSpPr>
          <p:cNvPr id="316" name="Text 316"/>
          <p:cNvSpPr txBox="1"/>
          <p:nvPr/>
        </p:nvSpPr>
        <p:spPr>
          <a:xfrm>
            <a:off x="685800" y="868680"/>
            <a:ext cx="107899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3200" b="1" spc="0" dirty="0">
                <a:solidFill>
                  <a:srgbClr val="0B1220"/>
                </a:solidFill>
                <a:latin typeface="Calibri"/>
                <a:cs typeface="Calibri"/>
              </a:rPr>
              <a:t>Ready-to-deploy solutions</a:t>
            </a:r>
          </a:p>
        </p:txBody>
      </p:sp>
      <p:sp>
        <p:nvSpPr>
          <p:cNvPr id="317" name="Text 317"/>
          <p:cNvSpPr txBox="1"/>
          <p:nvPr/>
        </p:nvSpPr>
        <p:spPr>
          <a:xfrm>
            <a:off x="685800" y="1737360"/>
            <a:ext cx="10789920" cy="3657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0" spc="0" dirty="0">
                <a:solidFill>
                  <a:srgbClr val="626C82"/>
                </a:solidFill>
                <a:latin typeface="Calibri"/>
                <a:cs typeface="Calibri"/>
              </a:rPr>
              <a:t>Automations we have already built. Each belongs to a family, so it can grow into a full system later.</a:t>
            </a:r>
          </a:p>
        </p:txBody>
      </p:sp>
      <p:sp>
        <p:nvSpPr>
          <p:cNvPr id="318" name="Rect 318"/>
          <p:cNvSpPr/>
          <p:nvPr/>
        </p:nvSpPr>
        <p:spPr>
          <a:xfrm>
            <a:off x="685800" y="2331720"/>
            <a:ext cx="3584448" cy="370332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319" name="Text 319"/>
          <p:cNvSpPr txBox="1"/>
          <p:nvPr/>
        </p:nvSpPr>
        <p:spPr>
          <a:xfrm>
            <a:off x="960120" y="2606040"/>
            <a:ext cx="306324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950" b="1" spc="120" dirty="0">
                <a:solidFill>
                  <a:srgbClr val="2547F0"/>
                </a:solidFill>
                <a:latin typeface="Calibri"/>
                <a:cs typeface="Calibri"/>
              </a:rPr>
              <a:t>CUSTOMER SERVICE &amp; VOICE</a:t>
            </a:r>
          </a:p>
        </p:txBody>
      </p:sp>
      <p:sp>
        <p:nvSpPr>
          <p:cNvPr id="320" name="Text 320"/>
          <p:cNvSpPr txBox="1"/>
          <p:nvPr/>
        </p:nvSpPr>
        <p:spPr>
          <a:xfrm>
            <a:off x="960120" y="3017520"/>
            <a:ext cx="3063240" cy="28346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AI Chatbot — web &amp; social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WhatsApp automation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AI email support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Ticket &amp; FAQ automation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AI receptionist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Inbound call handling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Outbound &amp; follow-up calls</a:t>
            </a:r>
          </a:p>
        </p:txBody>
      </p:sp>
      <p:sp>
        <p:nvSpPr>
          <p:cNvPr id="321" name="Rect 321"/>
          <p:cNvSpPr/>
          <p:nvPr/>
        </p:nvSpPr>
        <p:spPr>
          <a:xfrm>
            <a:off x="4526280" y="2331720"/>
            <a:ext cx="3584448" cy="370332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322" name="Text 322"/>
          <p:cNvSpPr txBox="1"/>
          <p:nvPr/>
        </p:nvSpPr>
        <p:spPr>
          <a:xfrm>
            <a:off x="4800600" y="2606040"/>
            <a:ext cx="306324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950" b="1" spc="120" dirty="0">
                <a:solidFill>
                  <a:srgbClr val="2547F0"/>
                </a:solidFill>
                <a:latin typeface="Calibri"/>
                <a:cs typeface="Calibri"/>
              </a:rPr>
              <a:t>SALES &amp; OPERATIONS</a:t>
            </a:r>
          </a:p>
        </p:txBody>
      </p:sp>
      <p:sp>
        <p:nvSpPr>
          <p:cNvPr id="323" name="Text 323"/>
          <p:cNvSpPr txBox="1"/>
          <p:nvPr/>
        </p:nvSpPr>
        <p:spPr>
          <a:xfrm>
            <a:off x="4800600" y="3017520"/>
            <a:ext cx="3063240" cy="28346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Lead qualification &amp; follow-up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Appointment booking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CRM &amp; pipeline automation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AI document operations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Invoice &amp; PO processing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AI data operations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Product listing automation</a:t>
            </a:r>
          </a:p>
        </p:txBody>
      </p:sp>
      <p:sp>
        <p:nvSpPr>
          <p:cNvPr id="324" name="Rect 324"/>
          <p:cNvSpPr/>
          <p:nvPr/>
        </p:nvSpPr>
        <p:spPr>
          <a:xfrm>
            <a:off x="8366760" y="2331720"/>
            <a:ext cx="3136392" cy="370332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325" name="Text 325"/>
          <p:cNvSpPr txBox="1"/>
          <p:nvPr/>
        </p:nvSpPr>
        <p:spPr>
          <a:xfrm>
            <a:off x="8641080" y="2606040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950" b="1" spc="120" dirty="0">
                <a:solidFill>
                  <a:srgbClr val="2547F0"/>
                </a:solidFill>
                <a:latin typeface="Calibri"/>
                <a:cs typeface="Calibri"/>
              </a:rPr>
              <a:t>MARKETING &amp; REPORTING</a:t>
            </a:r>
          </a:p>
        </p:txBody>
      </p:sp>
      <p:sp>
        <p:nvSpPr>
          <p:cNvPr id="326" name="Text 326"/>
          <p:cNvSpPr txBox="1"/>
          <p:nvPr/>
        </p:nvSpPr>
        <p:spPr>
          <a:xfrm>
            <a:off x="8641080" y="3017520"/>
            <a:ext cx="2606040" cy="28346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Social content &amp; posting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Blog generation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Review &amp; comment replies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Dynamic ads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Image &amp; video automation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50" b="0" spc="0" dirty="0">
                <a:solidFill>
                  <a:srgbClr val="0B1220"/>
                </a:solidFill>
                <a:latin typeface="Calibri"/>
                <a:cs typeface="Calibri"/>
              </a:rPr>
              <a:t>AI performance reporting</a:t>
            </a:r>
          </a:p>
        </p:txBody>
      </p:sp>
      <p:sp>
        <p:nvSpPr>
          <p:cNvPr id="327" name="TextBox 326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APPENDIX</a:t>
            </a:r>
          </a:p>
        </p:txBody>
      </p:sp>
      <p:pic>
        <p:nvPicPr>
          <p:cNvPr id="942" name="WorkGenesis logo 94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21824" y="6355080"/>
            <a:ext cx="237744" cy="237744"/>
          </a:xfrm>
          <a:prstGeom prst="rect">
            <a:avLst/>
          </a:prstGeom>
        </p:spPr>
      </p:pic>
      <p:sp>
        <p:nvSpPr>
          <p:cNvPr id="943" name="Wordmark 943"/>
          <p:cNvSpPr txBox="1"/>
          <p:nvPr/>
        </p:nvSpPr>
        <p:spPr>
          <a:xfrm>
            <a:off x="10332720" y="6345936"/>
            <a:ext cx="1170432" cy="25603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900" b="1" spc="-20" dirty="0">
                <a:solidFill>
                  <a:srgbClr val="0B1220"/>
                </a:solidFill>
                <a:latin typeface="Calibri"/>
              </a:rPr>
              <a:t>WorkGenesis</a:t>
            </a:r>
            <a:r>
              <a:rPr lang="en-US" sz="900" b="1" spc="-20" dirty="0">
                <a:solidFill>
                  <a:srgbClr val="2547F0"/>
                </a:solidFill>
                <a:latin typeface="Calibri"/>
              </a:rPr>
              <a:t>.ai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Rect 45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453" name="Text 453"/>
          <p:cNvSpPr txBox="1"/>
          <p:nvPr/>
        </p:nvSpPr>
        <p:spPr>
          <a:xfrm>
            <a:off x="685800" y="566928"/>
            <a:ext cx="1078992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00" b="1" spc="180" dirty="0">
                <a:solidFill>
                  <a:srgbClr val="2547F0"/>
                </a:solidFill>
                <a:latin typeface="Calibri"/>
                <a:cs typeface="Calibri"/>
              </a:rPr>
              <a:t>LIMITS</a:t>
            </a:r>
          </a:p>
        </p:txBody>
      </p:sp>
      <p:sp>
        <p:nvSpPr>
          <p:cNvPr id="454" name="Text 454"/>
          <p:cNvSpPr txBox="1"/>
          <p:nvPr/>
        </p:nvSpPr>
        <p:spPr>
          <a:xfrm>
            <a:off x="685800" y="868680"/>
            <a:ext cx="107899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3200" b="1" spc="0" dirty="0">
                <a:solidFill>
                  <a:srgbClr val="0B1220"/>
                </a:solidFill>
                <a:latin typeface="Calibri"/>
                <a:cs typeface="Calibri"/>
              </a:rPr>
              <a:t>What we will not build</a:t>
            </a:r>
          </a:p>
        </p:txBody>
      </p:sp>
      <p:sp>
        <p:nvSpPr>
          <p:cNvPr id="455" name="Text 455"/>
          <p:cNvSpPr txBox="1"/>
          <p:nvPr/>
        </p:nvSpPr>
        <p:spPr>
          <a:xfrm>
            <a:off x="685800" y="1783080"/>
            <a:ext cx="10789920" cy="3657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0" spc="0" dirty="0">
                <a:solidFill>
                  <a:srgbClr val="626C82"/>
                </a:solidFill>
                <a:latin typeface="Calibri"/>
                <a:cs typeface="Calibri"/>
              </a:rPr>
              <a:t>A short list, and we would rather you read it before the call than after the contract.</a:t>
            </a:r>
          </a:p>
        </p:txBody>
      </p:sp>
      <p:sp>
        <p:nvSpPr>
          <p:cNvPr id="456" name="Text 456"/>
          <p:cNvSpPr txBox="1"/>
          <p:nvPr/>
        </p:nvSpPr>
        <p:spPr>
          <a:xfrm>
            <a:off x="685800" y="2468880"/>
            <a:ext cx="10789920" cy="32004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1700"/>
              </a:spcAft>
            </a:pPr>
            <a:r>
              <a:rPr lang="en-US" sz="1600" b="0" spc="0" dirty="0">
                <a:solidFill>
                  <a:srgbClr val="0B1220"/>
                </a:solidFill>
                <a:latin typeface="Calibri"/>
                <a:cs typeface="Calibri"/>
              </a:rPr>
              <a:t>×  Voice or chat agents that pretend to be a specific named human</a:t>
            </a:r>
          </a:p>
          <a:p>
            <a:pPr algn="l">
              <a:lnSpc>
                <a:spcPct val="100000"/>
              </a:lnSpc>
              <a:spcAft>
                <a:spcPts val="1700"/>
              </a:spcAft>
            </a:pPr>
            <a:r>
              <a:rPr lang="en-US" sz="1600" b="0" spc="0" dirty="0">
                <a:solidFill>
                  <a:srgbClr val="0B1220"/>
                </a:solidFill>
                <a:latin typeface="Calibri"/>
                <a:cs typeface="Calibri"/>
              </a:rPr>
              <a:t>×  Untargeted cold outreach that ignores consent, opt-outs or quiet hours</a:t>
            </a:r>
          </a:p>
          <a:p>
            <a:pPr algn="l">
              <a:lnSpc>
                <a:spcPct val="100000"/>
              </a:lnSpc>
              <a:spcAft>
                <a:spcPts val="1700"/>
              </a:spcAft>
            </a:pPr>
            <a:r>
              <a:rPr lang="en-US" sz="1600" b="0" spc="0" dirty="0">
                <a:solidFill>
                  <a:srgbClr val="0B1220"/>
                </a:solidFill>
                <a:latin typeface="Calibri"/>
                <a:cs typeface="Calibri"/>
              </a:rPr>
              <a:t>×  Scraping that requires bypassing logins, paywalls or access controls</a:t>
            </a:r>
          </a:p>
          <a:p>
            <a:pPr algn="l">
              <a:lnSpc>
                <a:spcPct val="100000"/>
              </a:lnSpc>
              <a:spcAft>
                <a:spcPts val="1700"/>
              </a:spcAft>
            </a:pPr>
            <a:r>
              <a:rPr lang="en-US" sz="1600" b="0" spc="0" dirty="0">
                <a:solidFill>
                  <a:srgbClr val="0B1220"/>
                </a:solidFill>
                <a:latin typeface="Calibri"/>
                <a:cs typeface="Calibri"/>
              </a:rPr>
              <a:t>×  Unsupervised AI giving clinical, legal or financial advice to your customers</a:t>
            </a:r>
          </a:p>
          <a:p>
            <a:pPr algn="l">
              <a:lnSpc>
                <a:spcPct val="100000"/>
              </a:lnSpc>
              <a:spcAft>
                <a:spcPts val="1700"/>
              </a:spcAft>
            </a:pPr>
            <a:r>
              <a:rPr lang="en-US" sz="1600" b="0" spc="0" dirty="0">
                <a:solidFill>
                  <a:srgbClr val="0B1220"/>
                </a:solidFill>
                <a:latin typeface="Calibri"/>
                <a:cs typeface="Calibri"/>
              </a:rPr>
              <a:t>×  Automated decisions about a person with no route to human review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600" b="0" spc="0" dirty="0">
                <a:solidFill>
                  <a:srgbClr val="0B1220"/>
                </a:solidFill>
                <a:latin typeface="Calibri"/>
                <a:cs typeface="Calibri"/>
              </a:rPr>
              <a:t>×  Fake reviews, fake engagement or content designed to mislead</a:t>
            </a:r>
          </a:p>
        </p:txBody>
      </p:sp>
      <p:sp>
        <p:nvSpPr>
          <p:cNvPr id="457" name="Rect 457"/>
          <p:cNvSpPr/>
          <p:nvPr/>
        </p:nvSpPr>
        <p:spPr>
          <a:xfrm>
            <a:off x="685800" y="5806440"/>
            <a:ext cx="10817352" cy="566928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458" name="Text 458"/>
          <p:cNvSpPr txBox="1"/>
          <p:nvPr/>
        </p:nvSpPr>
        <p:spPr>
          <a:xfrm>
            <a:off x="960120" y="5971032"/>
            <a:ext cx="10241280" cy="3200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50" b="0" spc="0" dirty="0">
                <a:solidFill>
                  <a:srgbClr val="626C82"/>
                </a:solidFill>
                <a:latin typeface="Calibri"/>
                <a:cs typeface="Calibri"/>
              </a:rPr>
              <a:t>We will also tell you when a process is too low-volume, too high-risk or too poorly defined to automate well.</a:t>
            </a:r>
          </a:p>
        </p:txBody>
      </p:sp>
      <p:sp>
        <p:nvSpPr>
          <p:cNvPr id="459" name="TextBox 458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APPENDIX</a:t>
            </a:r>
          </a:p>
        </p:txBody>
      </p:sp>
      <p:pic>
        <p:nvPicPr>
          <p:cNvPr id="944" name="WorkGenesis logo 94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65408" y="6345936"/>
            <a:ext cx="237744" cy="2377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685800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78992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00" b="1">
                <a:solidFill>
                  <a:srgbClr val="2F4EFF"/>
                </a:solidFill>
                <a:latin typeface="Aptos"/>
              </a:rPr>
              <a:t>THE ECONOMICS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841248"/>
            <a:ext cx="10789920" cy="502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00" b="1">
                <a:solidFill>
                  <a:srgbClr val="192030"/>
                </a:solidFill>
                <a:latin typeface="Aptos"/>
              </a:rPr>
              <a:t>The economics of one workflow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1417320"/>
            <a:ext cx="10607040" cy="4572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00" b="0">
                <a:solidFill>
                  <a:srgbClr val="657087"/>
                </a:solidFill>
                <a:latin typeface="Aptos"/>
              </a:rPr>
              <a:t>Illustrative framework — populated with the client’s own baseline before deployment.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3232" y="2148840"/>
            <a:ext cx="3246120" cy="3063240"/>
          </a:xfrm>
          <a:prstGeom prst="roundRect">
            <a:avLst/>
          </a:prstGeom>
          <a:solidFill>
            <a:srgbClr val="F5F7FB"/>
          </a:solidFill>
          <a:ln>
            <a:solidFill>
              <a:srgbClr val="E2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2423160"/>
            <a:ext cx="265176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00" b="1">
                <a:solidFill>
                  <a:srgbClr val="657087"/>
                </a:solidFill>
                <a:latin typeface="Aptos"/>
              </a:rPr>
              <a:t>BEFORE AUTOMATION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892040" y="2148840"/>
            <a:ext cx="3246120" cy="3063240"/>
          </a:xfrm>
          <a:prstGeom prst="roundRect">
            <a:avLst/>
          </a:prstGeom>
          <a:solidFill>
            <a:srgbClr val="F5F7FB"/>
          </a:solidFill>
          <a:ln>
            <a:solidFill>
              <a:srgbClr val="E2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138927" y="2423160"/>
            <a:ext cx="265176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00" b="1">
                <a:solidFill>
                  <a:srgbClr val="2F4EFF"/>
                </a:solidFill>
                <a:latin typeface="Aptos"/>
              </a:rPr>
              <a:t>WITH WORKGENESIS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2907792"/>
            <a:ext cx="105156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00" b="1">
                <a:solidFill>
                  <a:srgbClr val="657087"/>
                </a:solidFill>
                <a:latin typeface="Aptos"/>
              </a:rPr>
              <a:t>Volume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65960" y="2907792"/>
            <a:ext cx="169164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50" b="1">
                <a:solidFill>
                  <a:srgbClr val="192030"/>
                </a:solidFill>
                <a:latin typeface="Aptos"/>
              </a:rPr>
              <a:t>Calls / contacts / documents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0120" y="3483864"/>
            <a:ext cx="105156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00" b="1">
                <a:solidFill>
                  <a:srgbClr val="657087"/>
                </a:solidFill>
                <a:latin typeface="Aptos"/>
              </a:rPr>
              <a:t>Manual effort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65960" y="3483864"/>
            <a:ext cx="169164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50" b="1">
                <a:solidFill>
                  <a:srgbClr val="192030"/>
                </a:solidFill>
                <a:latin typeface="Aptos"/>
              </a:rPr>
              <a:t>Hours spent per month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" y="4059936"/>
            <a:ext cx="105156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00" b="1">
                <a:solidFill>
                  <a:srgbClr val="657087"/>
                </a:solidFill>
                <a:latin typeface="Aptos"/>
              </a:rPr>
              <a:t>Leakage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65960" y="4059936"/>
            <a:ext cx="169164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50" b="1">
                <a:solidFill>
                  <a:srgbClr val="192030"/>
                </a:solidFill>
                <a:latin typeface="Aptos"/>
              </a:rPr>
              <a:t>Missed calls / slow response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0120" y="4636008"/>
            <a:ext cx="105156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00" b="1">
                <a:solidFill>
                  <a:srgbClr val="657087"/>
                </a:solidFill>
                <a:latin typeface="Aptos"/>
              </a:rPr>
              <a:t>Unit cost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65960" y="4636008"/>
            <a:ext cx="169164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50" b="1">
                <a:solidFill>
                  <a:srgbClr val="192030"/>
                </a:solidFill>
                <a:latin typeface="Aptos"/>
              </a:rPr>
              <a:t>Cost per completed task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38927" y="2907792"/>
            <a:ext cx="105156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00" b="1">
                <a:solidFill>
                  <a:srgbClr val="657087"/>
                </a:solidFill>
                <a:latin typeface="Aptos"/>
              </a:rPr>
              <a:t>Coverage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44768" y="2907792"/>
            <a:ext cx="169164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50" b="1">
                <a:solidFill>
                  <a:srgbClr val="192030"/>
                </a:solidFill>
                <a:latin typeface="Aptos"/>
              </a:rPr>
              <a:t>24/7 where relevant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38927" y="3483864"/>
            <a:ext cx="105156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00" b="1">
                <a:solidFill>
                  <a:srgbClr val="657087"/>
                </a:solidFill>
                <a:latin typeface="Aptos"/>
              </a:rPr>
              <a:t>Automation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44768" y="3483864"/>
            <a:ext cx="169164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50" b="1">
                <a:solidFill>
                  <a:srgbClr val="192030"/>
                </a:solidFill>
                <a:latin typeface="Aptos"/>
              </a:rPr>
              <a:t>Repeat work handled by AI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38927" y="4059936"/>
            <a:ext cx="105156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00" b="1">
                <a:solidFill>
                  <a:srgbClr val="657087"/>
                </a:solidFill>
                <a:latin typeface="Aptos"/>
              </a:rPr>
              <a:t>Escalation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44768" y="4059936"/>
            <a:ext cx="169164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50" b="1">
                <a:solidFill>
                  <a:srgbClr val="192030"/>
                </a:solidFill>
                <a:latin typeface="Aptos"/>
              </a:rPr>
              <a:t>Human review on triggers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38927" y="4636008"/>
            <a:ext cx="105156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00" b="1">
                <a:solidFill>
                  <a:srgbClr val="657087"/>
                </a:solidFill>
                <a:latin typeface="Aptos"/>
              </a:rPr>
              <a:t>Measurement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44768" y="4636008"/>
            <a:ext cx="169164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50" b="1">
                <a:solidFill>
                  <a:srgbClr val="192030"/>
                </a:solidFill>
                <a:latin typeface="Aptos"/>
              </a:rPr>
              <a:t>Outcome logged &amp; reported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224528" y="3310128"/>
            <a:ext cx="502920" cy="3657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2800" b="1">
                <a:solidFill>
                  <a:srgbClr val="2F4EFF"/>
                </a:solidFill>
                <a:latin typeface="Aptos"/>
              </a:rPr>
              <a:t>→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458200" y="2148840"/>
            <a:ext cx="2971800" cy="3063240"/>
          </a:xfrm>
          <a:prstGeom prst="roundRect">
            <a:avLst/>
          </a:prstGeom>
          <a:solidFill>
            <a:srgbClr val="0B1220"/>
          </a:solidFill>
          <a:ln>
            <a:solidFill>
              <a:srgbClr val="0B12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732520" y="2423160"/>
            <a:ext cx="237744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00" b="1">
                <a:solidFill>
                  <a:srgbClr val="8797FF"/>
                </a:solidFill>
                <a:latin typeface="Aptos"/>
              </a:rPr>
              <a:t>BUSINESS CASE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732520" y="2907792"/>
            <a:ext cx="2377440" cy="25603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Aptos"/>
              </a:rPr>
              <a:t>Value created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732520" y="3246120"/>
            <a:ext cx="2331720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ptos"/>
              </a:rPr>
              <a:t>Revenue recovered
+ labour capacity
+ service quality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732520" y="4160520"/>
            <a:ext cx="2331720" cy="1828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00" b="1">
                <a:solidFill>
                  <a:srgbClr val="B9C3D6"/>
                </a:solidFill>
                <a:latin typeface="Aptos"/>
              </a:rPr>
              <a:t>compared with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32520" y="4498848"/>
            <a:ext cx="2331720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Aptos"/>
              </a:rPr>
              <a:t>Implementation
+ managed AI
+ usage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13232" y="5715000"/>
            <a:ext cx="1078992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00" b="0">
                <a:solidFill>
                  <a:srgbClr val="657087"/>
                </a:solidFill>
                <a:latin typeface="Aptos"/>
              </a:rPr>
              <a:t>No client performance numbers are implied. The model is completed with prospect data during discovery.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EXECUTIVE</a:t>
            </a:r>
          </a:p>
        </p:txBody>
      </p:sp>
      <p:pic>
        <p:nvPicPr>
          <p:cNvPr id="905" name="WorkGenesis logo 90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21824" y="6355080"/>
            <a:ext cx="237744" cy="237744"/>
          </a:xfrm>
          <a:prstGeom prst="rect">
            <a:avLst/>
          </a:prstGeom>
        </p:spPr>
      </p:pic>
      <p:sp>
        <p:nvSpPr>
          <p:cNvPr id="906" name="Wordmark 906"/>
          <p:cNvSpPr txBox="1"/>
          <p:nvPr/>
        </p:nvSpPr>
        <p:spPr>
          <a:xfrm>
            <a:off x="10332720" y="6345936"/>
            <a:ext cx="1170432" cy="25603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900" b="1" spc="-20" dirty="0">
                <a:solidFill>
                  <a:srgbClr val="0B1220"/>
                </a:solidFill>
                <a:latin typeface="Calibri"/>
              </a:rPr>
              <a:t>WorkGenesis</a:t>
            </a:r>
            <a:r>
              <a:rPr lang="en-US" sz="900" b="1" spc="-20" dirty="0">
                <a:solidFill>
                  <a:srgbClr val="2547F0"/>
                </a:solidFill>
                <a:latin typeface="Calibri"/>
              </a:rPr>
              <a:t>.ai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 14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50" name="Text 150"/>
          <p:cNvSpPr txBox="1"/>
          <p:nvPr/>
        </p:nvSpPr>
        <p:spPr>
          <a:xfrm>
            <a:off x="685800" y="566928"/>
            <a:ext cx="1078992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00" b="1" spc="180" dirty="0">
                <a:solidFill>
                  <a:srgbClr val="2547F0"/>
                </a:solidFill>
                <a:latin typeface="Calibri"/>
                <a:cs typeface="Calibri"/>
              </a:rPr>
              <a:t>SOLUTIONS</a:t>
            </a:r>
          </a:p>
        </p:txBody>
      </p:sp>
      <p:sp>
        <p:nvSpPr>
          <p:cNvPr id="151" name="Text 151"/>
          <p:cNvSpPr txBox="1"/>
          <p:nvPr/>
        </p:nvSpPr>
        <p:spPr>
          <a:xfrm>
            <a:off x="685800" y="868680"/>
            <a:ext cx="107899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3200" b="1" spc="0" dirty="0">
                <a:solidFill>
                  <a:srgbClr val="0B1220"/>
                </a:solidFill>
                <a:latin typeface="Calibri"/>
                <a:cs typeface="Calibri"/>
              </a:rPr>
              <a:t>Five solution families</a:t>
            </a:r>
          </a:p>
        </p:txBody>
      </p:sp>
      <p:sp>
        <p:nvSpPr>
          <p:cNvPr id="152" name="Text 152"/>
          <p:cNvSpPr txBox="1"/>
          <p:nvPr/>
        </p:nvSpPr>
        <p:spPr>
          <a:xfrm>
            <a:off x="685800" y="1737360"/>
            <a:ext cx="10789920" cy="3657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0" spc="0" dirty="0">
                <a:solidFill>
                  <a:srgbClr val="626C82"/>
                </a:solidFill>
                <a:latin typeface="Calibri"/>
                <a:cs typeface="Calibri"/>
              </a:rPr>
              <a:t>Start with the area that costs you the most time. Expand as the first system proves itself.</a:t>
            </a:r>
          </a:p>
        </p:txBody>
      </p:sp>
      <p:sp>
        <p:nvSpPr>
          <p:cNvPr id="153" name="Rect 153"/>
          <p:cNvSpPr/>
          <p:nvPr/>
        </p:nvSpPr>
        <p:spPr>
          <a:xfrm>
            <a:off x="685800" y="2331720"/>
            <a:ext cx="10817352" cy="10058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54" name="Text 154"/>
          <p:cNvSpPr txBox="1"/>
          <p:nvPr/>
        </p:nvSpPr>
        <p:spPr>
          <a:xfrm>
            <a:off x="685800" y="2514600"/>
            <a:ext cx="292608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0B1220"/>
                </a:solidFill>
                <a:latin typeface="Calibri"/>
                <a:cs typeface="Calibri"/>
              </a:rPr>
              <a:t>AI Customer Service</a:t>
            </a:r>
          </a:p>
        </p:txBody>
      </p:sp>
      <p:sp>
        <p:nvSpPr>
          <p:cNvPr id="155" name="Text 155"/>
          <p:cNvSpPr txBox="1"/>
          <p:nvPr/>
        </p:nvSpPr>
        <p:spPr>
          <a:xfrm>
            <a:off x="3840480" y="2514600"/>
            <a:ext cx="512064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Chat, email and messaging automation across every channel</a:t>
            </a:r>
          </a:p>
        </p:txBody>
      </p:sp>
      <p:sp>
        <p:nvSpPr>
          <p:cNvPr id="156" name="Text 156"/>
          <p:cNvSpPr txBox="1"/>
          <p:nvPr/>
        </p:nvSpPr>
        <p:spPr>
          <a:xfrm>
            <a:off x="8138160" y="2514600"/>
            <a:ext cx="333756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2547F0"/>
                </a:solidFill>
                <a:latin typeface="Calibri"/>
                <a:cs typeface="Calibri"/>
              </a:rPr>
              <a:t>Answer 24/7</a:t>
            </a:r>
          </a:p>
        </p:txBody>
      </p:sp>
      <p:sp>
        <p:nvSpPr>
          <p:cNvPr id="157" name="Rect 157"/>
          <p:cNvSpPr/>
          <p:nvPr/>
        </p:nvSpPr>
        <p:spPr>
          <a:xfrm>
            <a:off x="685800" y="2999232"/>
            <a:ext cx="10817352" cy="10058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58" name="Text 158"/>
          <p:cNvSpPr txBox="1"/>
          <p:nvPr/>
        </p:nvSpPr>
        <p:spPr>
          <a:xfrm>
            <a:off x="685800" y="3182112"/>
            <a:ext cx="292608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0B1220"/>
                </a:solidFill>
                <a:latin typeface="Calibri"/>
                <a:cs typeface="Calibri"/>
              </a:rPr>
              <a:t>AI Voice Agents</a:t>
            </a:r>
          </a:p>
        </p:txBody>
      </p:sp>
      <p:sp>
        <p:nvSpPr>
          <p:cNvPr id="159" name="Text 159"/>
          <p:cNvSpPr txBox="1"/>
          <p:nvPr/>
        </p:nvSpPr>
        <p:spPr>
          <a:xfrm>
            <a:off x="3840480" y="3182112"/>
            <a:ext cx="512064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Answer, qualify, book and follow up - inbound and outbound</a:t>
            </a:r>
          </a:p>
        </p:txBody>
      </p:sp>
      <p:sp>
        <p:nvSpPr>
          <p:cNvPr id="160" name="Text 160"/>
          <p:cNvSpPr txBox="1"/>
          <p:nvPr/>
        </p:nvSpPr>
        <p:spPr>
          <a:xfrm>
            <a:off x="8138160" y="3182112"/>
            <a:ext cx="333756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2547F0"/>
                </a:solidFill>
                <a:latin typeface="Calibri"/>
                <a:cs typeface="Calibri"/>
              </a:rPr>
              <a:t>Never miss a call</a:t>
            </a:r>
          </a:p>
        </p:txBody>
      </p:sp>
      <p:sp>
        <p:nvSpPr>
          <p:cNvPr id="161" name="Rect 161"/>
          <p:cNvSpPr/>
          <p:nvPr/>
        </p:nvSpPr>
        <p:spPr>
          <a:xfrm>
            <a:off x="685800" y="3666744"/>
            <a:ext cx="10817352" cy="10058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62" name="Text 162"/>
          <p:cNvSpPr txBox="1"/>
          <p:nvPr/>
        </p:nvSpPr>
        <p:spPr>
          <a:xfrm>
            <a:off x="685800" y="3849624"/>
            <a:ext cx="292608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0B1220"/>
                </a:solidFill>
                <a:latin typeface="Calibri"/>
                <a:cs typeface="Calibri"/>
              </a:rPr>
              <a:t>AI Sales Automation</a:t>
            </a:r>
          </a:p>
        </p:txBody>
      </p:sp>
      <p:sp>
        <p:nvSpPr>
          <p:cNvPr id="163" name="Text 163"/>
          <p:cNvSpPr txBox="1"/>
          <p:nvPr/>
        </p:nvSpPr>
        <p:spPr>
          <a:xfrm>
            <a:off x="3840480" y="3849624"/>
            <a:ext cx="512064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Capture, qualify and follow up every lead consistently</a:t>
            </a:r>
          </a:p>
        </p:txBody>
      </p:sp>
      <p:sp>
        <p:nvSpPr>
          <p:cNvPr id="164" name="Text 164"/>
          <p:cNvSpPr txBox="1"/>
          <p:nvPr/>
        </p:nvSpPr>
        <p:spPr>
          <a:xfrm>
            <a:off x="8138160" y="3849624"/>
            <a:ext cx="333756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2547F0"/>
                </a:solidFill>
                <a:latin typeface="Calibri"/>
                <a:cs typeface="Calibri"/>
              </a:rPr>
              <a:t>More meetings</a:t>
            </a:r>
          </a:p>
        </p:txBody>
      </p:sp>
      <p:sp>
        <p:nvSpPr>
          <p:cNvPr id="165" name="Rect 165"/>
          <p:cNvSpPr/>
          <p:nvPr/>
        </p:nvSpPr>
        <p:spPr>
          <a:xfrm>
            <a:off x="685800" y="4334256"/>
            <a:ext cx="10817352" cy="10058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66" name="Text 166"/>
          <p:cNvSpPr txBox="1"/>
          <p:nvPr/>
        </p:nvSpPr>
        <p:spPr>
          <a:xfrm>
            <a:off x="685800" y="4517136"/>
            <a:ext cx="292608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0B1220"/>
                </a:solidFill>
                <a:latin typeface="Calibri"/>
                <a:cs typeface="Calibri"/>
              </a:rPr>
              <a:t>AI Business Automation</a:t>
            </a:r>
          </a:p>
        </p:txBody>
      </p:sp>
      <p:sp>
        <p:nvSpPr>
          <p:cNvPr id="167" name="Text 167"/>
          <p:cNvSpPr txBox="1"/>
          <p:nvPr/>
        </p:nvSpPr>
        <p:spPr>
          <a:xfrm>
            <a:off x="3840480" y="4517136"/>
            <a:ext cx="512064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Documents, data, approvals and back-office workflows</a:t>
            </a:r>
          </a:p>
        </p:txBody>
      </p:sp>
      <p:sp>
        <p:nvSpPr>
          <p:cNvPr id="168" name="Text 168"/>
          <p:cNvSpPr txBox="1"/>
          <p:nvPr/>
        </p:nvSpPr>
        <p:spPr>
          <a:xfrm>
            <a:off x="8138160" y="4517136"/>
            <a:ext cx="333756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2547F0"/>
                </a:solidFill>
                <a:latin typeface="Calibri"/>
                <a:cs typeface="Calibri"/>
              </a:rPr>
              <a:t>Finished work</a:t>
            </a:r>
          </a:p>
        </p:txBody>
      </p:sp>
      <p:sp>
        <p:nvSpPr>
          <p:cNvPr id="169" name="Rect 169"/>
          <p:cNvSpPr/>
          <p:nvPr/>
        </p:nvSpPr>
        <p:spPr>
          <a:xfrm>
            <a:off x="685800" y="5001768"/>
            <a:ext cx="10817352" cy="10058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70" name="Text 170"/>
          <p:cNvSpPr txBox="1"/>
          <p:nvPr/>
        </p:nvSpPr>
        <p:spPr>
          <a:xfrm>
            <a:off x="685800" y="5184648"/>
            <a:ext cx="292608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0B1220"/>
                </a:solidFill>
                <a:latin typeface="Calibri"/>
                <a:cs typeface="Calibri"/>
              </a:rPr>
              <a:t>AI Marketing Automation</a:t>
            </a:r>
          </a:p>
        </p:txBody>
      </p:sp>
      <p:sp>
        <p:nvSpPr>
          <p:cNvPr id="171" name="Text 171"/>
          <p:cNvSpPr txBox="1"/>
          <p:nvPr/>
        </p:nvSpPr>
        <p:spPr>
          <a:xfrm>
            <a:off x="3840480" y="5184648"/>
            <a:ext cx="512064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Content, campaigns, reviews and creative at scale</a:t>
            </a:r>
          </a:p>
        </p:txBody>
      </p:sp>
      <p:sp>
        <p:nvSpPr>
          <p:cNvPr id="172" name="Text 172"/>
          <p:cNvSpPr txBox="1"/>
          <p:nvPr/>
        </p:nvSpPr>
        <p:spPr>
          <a:xfrm>
            <a:off x="8138160" y="5184648"/>
            <a:ext cx="333756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en-US" sz="1200" b="1" spc="0" dirty="0">
                <a:solidFill>
                  <a:srgbClr val="2547F0"/>
                </a:solidFill>
                <a:latin typeface="Calibri"/>
                <a:cs typeface="Calibri"/>
              </a:rPr>
              <a:t>Always publishing</a:t>
            </a:r>
          </a:p>
        </p:txBody>
      </p:sp>
      <p:sp>
        <p:nvSpPr>
          <p:cNvPr id="173" name="Rect 173"/>
          <p:cNvSpPr/>
          <p:nvPr/>
        </p:nvSpPr>
        <p:spPr>
          <a:xfrm>
            <a:off x="685800" y="5669280"/>
            <a:ext cx="10817352" cy="10058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74" name="TextBox 173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EXECUTIVE</a:t>
            </a:r>
          </a:p>
        </p:txBody>
      </p:sp>
      <p:pic>
        <p:nvPicPr>
          <p:cNvPr id="907" name="WorkGenesis logo 90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21824" y="6355080"/>
            <a:ext cx="237744" cy="237744"/>
          </a:xfrm>
          <a:prstGeom prst="rect">
            <a:avLst/>
          </a:prstGeom>
        </p:spPr>
      </p:pic>
      <p:sp>
        <p:nvSpPr>
          <p:cNvPr id="908" name="Wordmark 908"/>
          <p:cNvSpPr txBox="1"/>
          <p:nvPr/>
        </p:nvSpPr>
        <p:spPr>
          <a:xfrm>
            <a:off x="10332720" y="6345936"/>
            <a:ext cx="1170432" cy="25603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900" b="1" spc="-20" dirty="0">
                <a:solidFill>
                  <a:srgbClr val="0B1220"/>
                </a:solidFill>
                <a:latin typeface="Calibri"/>
              </a:rPr>
              <a:t>WorkGenesis</a:t>
            </a:r>
            <a:r>
              <a:rPr lang="en-US" sz="900" b="1" spc="-20" dirty="0">
                <a:solidFill>
                  <a:srgbClr val="2547F0"/>
                </a:solidFill>
                <a:latin typeface="Calibri"/>
              </a:rPr>
              <a:t>.ai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685800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78992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00" b="1">
                <a:solidFill>
                  <a:srgbClr val="2F4EFF"/>
                </a:solidFill>
                <a:latin typeface="Aptos"/>
              </a:rPr>
              <a:t>SEE IT 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841248"/>
            <a:ext cx="10789920" cy="502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00" b="1">
                <a:solidFill>
                  <a:srgbClr val="192030"/>
                </a:solidFill>
                <a:latin typeface="Aptos"/>
              </a:rPr>
              <a:t>One workflow, from customer intent to business outcome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1417320"/>
            <a:ext cx="10607040" cy="4572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00" b="0">
                <a:solidFill>
                  <a:srgbClr val="657087"/>
                </a:solidFill>
                <a:latin typeface="Aptos"/>
              </a:rPr>
              <a:t>Example: an AI Voice Agent handles an appointment request and writes the result back to connected systems.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148840"/>
            <a:ext cx="3794760" cy="3520440"/>
          </a:xfrm>
          <a:prstGeom prst="roundRect">
            <a:avLst/>
          </a:prstGeom>
          <a:solidFill>
            <a:srgbClr val="0B1220"/>
          </a:solidFill>
          <a:ln>
            <a:solidFill>
              <a:srgbClr val="0B12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7552" y="2423160"/>
            <a:ext cx="27432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00" b="1">
                <a:solidFill>
                  <a:srgbClr val="8797FF"/>
                </a:solidFill>
                <a:latin typeface="Aptos"/>
              </a:rPr>
              <a:t>AI VOICE AGENT · LIVE CALL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7552" y="2907792"/>
            <a:ext cx="114300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00" b="1">
                <a:solidFill>
                  <a:srgbClr val="AFBBD1"/>
                </a:solidFill>
                <a:latin typeface="Aptos"/>
              </a:rPr>
              <a:t>Intent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2907792"/>
            <a:ext cx="20116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Aptos"/>
              </a:rPr>
              <a:t>Book appointment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7552" y="3456432"/>
            <a:ext cx="114300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00" b="1">
                <a:solidFill>
                  <a:srgbClr val="AFBBD1"/>
                </a:solidFill>
                <a:latin typeface="Aptos"/>
              </a:rPr>
              <a:t>Qualification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03120" y="3456432"/>
            <a:ext cx="20116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Aptos"/>
              </a:rPr>
              <a:t>Qualified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87552" y="4005072"/>
            <a:ext cx="114300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00" b="1">
                <a:solidFill>
                  <a:srgbClr val="AFBBD1"/>
                </a:solidFill>
                <a:latin typeface="Aptos"/>
              </a:rPr>
              <a:t>Availability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4005072"/>
            <a:ext cx="20116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Aptos"/>
              </a:rPr>
              <a:t>Thu · 10:30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87552" y="4553712"/>
            <a:ext cx="114300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00" b="1">
                <a:solidFill>
                  <a:srgbClr val="AFBBD1"/>
                </a:solidFill>
                <a:latin typeface="Aptos"/>
              </a:rPr>
              <a:t>Outcome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03120" y="4553712"/>
            <a:ext cx="20116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Aptos"/>
              </a:rPr>
              <a:t>Booked · CRM updated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87552" y="5138928"/>
            <a:ext cx="306324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50" b="0">
                <a:solidFill>
                  <a:srgbClr val="AFBBD1"/>
                </a:solidFill>
                <a:latin typeface="Aptos"/>
              </a:rPr>
              <a:t>Human transfer remains available on defined triggers.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892040" y="2788920"/>
            <a:ext cx="1051560" cy="960120"/>
          </a:xfrm>
          <a:prstGeom prst="roundRect">
            <a:avLst/>
          </a:prstGeom>
          <a:solidFill>
            <a:srgbClr val="F5F7FB"/>
          </a:solidFill>
          <a:ln>
            <a:solidFill>
              <a:srgbClr val="E2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892040" y="2971800"/>
            <a:ext cx="105156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00" b="1">
                <a:solidFill>
                  <a:srgbClr val="2F4EFF"/>
                </a:solidFill>
                <a:latin typeface="Aptos"/>
              </a:rPr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92040" y="3291840"/>
            <a:ext cx="105156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30" b="1">
                <a:solidFill>
                  <a:srgbClr val="192030"/>
                </a:solidFill>
                <a:latin typeface="Aptos"/>
              </a:rPr>
              <a:t>ANSWER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0" y="3172968"/>
            <a:ext cx="246888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657087"/>
                </a:solidFill>
                <a:latin typeface="Aptos"/>
              </a:rPr>
              <a:t>→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90488" y="2788920"/>
            <a:ext cx="1051560" cy="960120"/>
          </a:xfrm>
          <a:prstGeom prst="roundRect">
            <a:avLst/>
          </a:prstGeom>
          <a:solidFill>
            <a:srgbClr val="F5F7FB"/>
          </a:solidFill>
          <a:ln>
            <a:solidFill>
              <a:srgbClr val="E2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190488" y="2971800"/>
            <a:ext cx="105156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00" b="1">
                <a:solidFill>
                  <a:srgbClr val="2F4EFF"/>
                </a:solidFill>
                <a:latin typeface="Aptos"/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90488" y="3291840"/>
            <a:ext cx="105156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30" b="1">
                <a:solidFill>
                  <a:srgbClr val="192030"/>
                </a:solidFill>
                <a:latin typeface="Aptos"/>
              </a:rPr>
              <a:t>UNDERSTAND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42048" y="3172968"/>
            <a:ext cx="246888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657087"/>
                </a:solidFill>
                <a:latin typeface="Aptos"/>
              </a:rPr>
              <a:t>→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488936" y="2788920"/>
            <a:ext cx="1051560" cy="960120"/>
          </a:xfrm>
          <a:prstGeom prst="roundRect">
            <a:avLst/>
          </a:prstGeom>
          <a:solidFill>
            <a:srgbClr val="F5F7FB"/>
          </a:solidFill>
          <a:ln>
            <a:solidFill>
              <a:srgbClr val="E2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488936" y="2971800"/>
            <a:ext cx="105156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00" b="1">
                <a:solidFill>
                  <a:srgbClr val="2F4EFF"/>
                </a:solidFill>
                <a:latin typeface="Aptos"/>
              </a:rPr>
              <a:t>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88936" y="3291840"/>
            <a:ext cx="105156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30" b="1">
                <a:solidFill>
                  <a:srgbClr val="192030"/>
                </a:solidFill>
                <a:latin typeface="Aptos"/>
              </a:rPr>
              <a:t>QUALIFY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540496" y="3172968"/>
            <a:ext cx="246888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657087"/>
                </a:solidFill>
                <a:latin typeface="Aptos"/>
              </a:rPr>
              <a:t>→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787384" y="2788920"/>
            <a:ext cx="1051560" cy="960120"/>
          </a:xfrm>
          <a:prstGeom prst="roundRect">
            <a:avLst/>
          </a:prstGeom>
          <a:solidFill>
            <a:srgbClr val="F5F7FB"/>
          </a:solidFill>
          <a:ln>
            <a:solidFill>
              <a:srgbClr val="E2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787384" y="2971800"/>
            <a:ext cx="105156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00" b="1">
                <a:solidFill>
                  <a:srgbClr val="2F4EFF"/>
                </a:solidFill>
                <a:latin typeface="Aptos"/>
              </a:rP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787384" y="3291840"/>
            <a:ext cx="105156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30" b="1">
                <a:solidFill>
                  <a:srgbClr val="192030"/>
                </a:solidFill>
                <a:latin typeface="Aptos"/>
              </a:rPr>
              <a:t>BOOK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838944" y="3172968"/>
            <a:ext cx="246888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657087"/>
                </a:solidFill>
                <a:latin typeface="Aptos"/>
              </a:rPr>
              <a:t>→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10085832" y="2788920"/>
            <a:ext cx="1051560" cy="960120"/>
          </a:xfrm>
          <a:prstGeom prst="roundRect">
            <a:avLst/>
          </a:prstGeom>
          <a:solidFill>
            <a:srgbClr val="F5F7FB"/>
          </a:solidFill>
          <a:ln>
            <a:solidFill>
              <a:srgbClr val="E2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0085832" y="2971800"/>
            <a:ext cx="105156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00" b="1">
                <a:solidFill>
                  <a:srgbClr val="2F4EFF"/>
                </a:solidFill>
                <a:latin typeface="Aptos"/>
              </a:rPr>
              <a:t>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085832" y="3291840"/>
            <a:ext cx="105156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30" b="1">
                <a:solidFill>
                  <a:srgbClr val="192030"/>
                </a:solidFill>
                <a:latin typeface="Aptos"/>
              </a:rPr>
              <a:t>SYNC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892040" y="4206240"/>
            <a:ext cx="6035040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00" b="0">
                <a:solidFill>
                  <a:srgbClr val="657087"/>
                </a:solidFill>
                <a:latin typeface="Aptos"/>
              </a:rPr>
              <a:t>The same pattern applies across service, sales and operations: understand intent, act inside the connected system, log the outcome, escalate when needed.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EXECUTIVE</a:t>
            </a:r>
          </a:p>
        </p:txBody>
      </p:sp>
      <p:pic>
        <p:nvPicPr>
          <p:cNvPr id="909" name="WorkGenesis logo 90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21824" y="6355080"/>
            <a:ext cx="237744" cy="237744"/>
          </a:xfrm>
          <a:prstGeom prst="rect">
            <a:avLst/>
          </a:prstGeom>
        </p:spPr>
      </p:pic>
      <p:sp>
        <p:nvSpPr>
          <p:cNvPr id="910" name="Wordmark 910"/>
          <p:cNvSpPr txBox="1"/>
          <p:nvPr/>
        </p:nvSpPr>
        <p:spPr>
          <a:xfrm>
            <a:off x="10332720" y="6345936"/>
            <a:ext cx="1170432" cy="25603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900" b="1" spc="-20" dirty="0">
                <a:solidFill>
                  <a:srgbClr val="0B1220"/>
                </a:solidFill>
                <a:latin typeface="Calibri"/>
              </a:rPr>
              <a:t>WorkGenesis</a:t>
            </a:r>
            <a:r>
              <a:rPr lang="en-US" sz="900" b="1" spc="-20" dirty="0">
                <a:solidFill>
                  <a:srgbClr val="2547F0"/>
                </a:solidFill>
                <a:latin typeface="Calibri"/>
              </a:rPr>
              <a:t>.ai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828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1">
                <a:solidFill>
                  <a:srgbClr val="3552FF"/>
                </a:solidFill>
                <a:latin typeface="Arial"/>
              </a:rPr>
              <a:t>MANAGED AI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658368"/>
            <a:ext cx="106984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500" b="1">
                <a:solidFill>
                  <a:srgbClr val="181F2B"/>
                </a:solidFill>
                <a:latin typeface="Arial"/>
              </a:rPr>
              <a:t>See what the system is doing — and what it is worth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188720"/>
            <a:ext cx="104241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97180"/>
                </a:solidFill>
                <a:latin typeface="Arial"/>
              </a:rPr>
              <a:t>Every deployment is monitored against the operating metrics agreed before launch. No black box.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719072"/>
            <a:ext cx="11109960" cy="4315968"/>
          </a:xfrm>
          <a:prstGeom prst="roundRect">
            <a:avLst/>
          </a:prstGeom>
          <a:solidFill>
            <a:srgbClr val="FCFDFF"/>
          </a:solidFill>
          <a:ln w="10160">
            <a:solidFill>
              <a:srgbClr val="E4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1719072"/>
            <a:ext cx="1965960" cy="4315968"/>
          </a:xfrm>
          <a:prstGeom prst="rect">
            <a:avLst/>
          </a:prstGeom>
          <a:solidFill>
            <a:srgbClr val="0A1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49808" y="1965960"/>
            <a:ext cx="1371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Arial"/>
              </a:rPr>
              <a:t>WorkGenesis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2514600"/>
            <a:ext cx="12801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>
                <a:solidFill>
                  <a:srgbClr val="FFFFFF"/>
                </a:solidFill>
                <a:latin typeface="Arial"/>
              </a:rPr>
              <a:t>Overview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2935224"/>
            <a:ext cx="12801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A1ABBE"/>
                </a:solidFill>
                <a:latin typeface="Arial"/>
              </a:rPr>
              <a:t>Conversations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9808" y="3355848"/>
            <a:ext cx="12801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A1ABBE"/>
                </a:solidFill>
                <a:latin typeface="Arial"/>
              </a:rPr>
              <a:t>Calls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9808" y="3776472"/>
            <a:ext cx="12801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A1ABBE"/>
                </a:solidFill>
                <a:latin typeface="Arial"/>
              </a:rPr>
              <a:t>Workflows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9808" y="4197096"/>
            <a:ext cx="12801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A1ABBE"/>
                </a:solidFill>
                <a:latin typeface="Arial"/>
              </a:rPr>
              <a:t>Escalations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9808" y="4617720"/>
            <a:ext cx="12801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A1ABBE"/>
                </a:solidFill>
                <a:latin typeface="Arial"/>
              </a:rPr>
              <a:t>Reports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24912" y="1965960"/>
            <a:ext cx="3657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00" b="1">
                <a:solidFill>
                  <a:srgbClr val="181F2B"/>
                </a:solidFill>
                <a:latin typeface="Arial"/>
              </a:rPr>
              <a:t>Operations overview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24912" y="2267712"/>
            <a:ext cx="3657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Last 30 days · Live managed service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724912" y="2651760"/>
            <a:ext cx="1828800" cy="960120"/>
          </a:xfrm>
          <a:prstGeom prst="roundRect">
            <a:avLst/>
          </a:prstGeom>
          <a:solidFill>
            <a:srgbClr val="FAFBFE"/>
          </a:solidFill>
          <a:ln w="10160">
            <a:solidFill>
              <a:srgbClr val="E4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889504" y="2779776"/>
            <a:ext cx="15087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1">
                <a:solidFill>
                  <a:srgbClr val="697180"/>
                </a:solidFill>
                <a:latin typeface="Arial"/>
              </a:rPr>
              <a:t>AI HANDLED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89504" y="2999232"/>
            <a:ext cx="15087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000" b="1">
                <a:solidFill>
                  <a:srgbClr val="181F2B"/>
                </a:solidFill>
                <a:latin typeface="Arial"/>
              </a:rPr>
              <a:t>8,420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89504" y="3355848"/>
            <a:ext cx="150876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interactions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782312" y="2651760"/>
            <a:ext cx="1828800" cy="960120"/>
          </a:xfrm>
          <a:prstGeom prst="roundRect">
            <a:avLst/>
          </a:prstGeom>
          <a:solidFill>
            <a:srgbClr val="FAFBFE"/>
          </a:solidFill>
          <a:ln w="10160">
            <a:solidFill>
              <a:srgbClr val="E4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946904" y="2779776"/>
            <a:ext cx="15087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1">
                <a:solidFill>
                  <a:srgbClr val="697180"/>
                </a:solidFill>
                <a:latin typeface="Arial"/>
              </a:rPr>
              <a:t>AUTONOMOUS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46904" y="2999232"/>
            <a:ext cx="15087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000" b="1">
                <a:solidFill>
                  <a:srgbClr val="181F2B"/>
                </a:solidFill>
                <a:latin typeface="Arial"/>
              </a:rPr>
              <a:t>73%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46904" y="3355848"/>
            <a:ext cx="150876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resolved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839712" y="2651760"/>
            <a:ext cx="1828800" cy="960120"/>
          </a:xfrm>
          <a:prstGeom prst="roundRect">
            <a:avLst/>
          </a:prstGeom>
          <a:solidFill>
            <a:srgbClr val="FAFBFE"/>
          </a:solidFill>
          <a:ln w="10160">
            <a:solidFill>
              <a:srgbClr val="E4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004304" y="2779776"/>
            <a:ext cx="15087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1">
                <a:solidFill>
                  <a:srgbClr val="697180"/>
                </a:solidFill>
                <a:latin typeface="Arial"/>
              </a:rPr>
              <a:t>BOOKED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04304" y="2999232"/>
            <a:ext cx="15087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000" b="1">
                <a:solidFill>
                  <a:srgbClr val="181F2B"/>
                </a:solidFill>
                <a:latin typeface="Arial"/>
              </a:rPr>
              <a:t>241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04304" y="3355848"/>
            <a:ext cx="150876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appointments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897112" y="2651760"/>
            <a:ext cx="1828800" cy="960120"/>
          </a:xfrm>
          <a:prstGeom prst="roundRect">
            <a:avLst/>
          </a:prstGeom>
          <a:solidFill>
            <a:srgbClr val="FAFBFE"/>
          </a:solidFill>
          <a:ln w="10160">
            <a:solidFill>
              <a:srgbClr val="E4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061704" y="2779776"/>
            <a:ext cx="15087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1">
                <a:solidFill>
                  <a:srgbClr val="697180"/>
                </a:solidFill>
                <a:latin typeface="Arial"/>
              </a:rPr>
              <a:t>HOURS SAVED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061704" y="2999232"/>
            <a:ext cx="15087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000" b="1">
                <a:solidFill>
                  <a:srgbClr val="181F2B"/>
                </a:solidFill>
                <a:latin typeface="Arial"/>
              </a:rPr>
              <a:t>486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061704" y="3355848"/>
            <a:ext cx="150876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estimated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724912" y="3840480"/>
            <a:ext cx="3886200" cy="1627632"/>
          </a:xfrm>
          <a:prstGeom prst="roundRect">
            <a:avLst/>
          </a:prstGeom>
          <a:solidFill>
            <a:srgbClr val="FAFBFE"/>
          </a:solidFill>
          <a:ln w="10160">
            <a:solidFill>
              <a:srgbClr val="E4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2907792" y="4041648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1">
                <a:solidFill>
                  <a:srgbClr val="697180"/>
                </a:solidFill>
                <a:latin typeface="Arial"/>
              </a:rPr>
              <a:t>OUTCOMES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907792" y="4389120"/>
            <a:ext cx="2057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181F2B"/>
                </a:solidFill>
                <a:latin typeface="Arial"/>
              </a:rPr>
              <a:t>Human escalations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40680" y="4370832"/>
            <a:ext cx="96012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300" b="1">
                <a:solidFill>
                  <a:srgbClr val="181F2B"/>
                </a:solidFill>
                <a:latin typeface="Arial"/>
              </a:rPr>
              <a:t>9%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907792" y="4736592"/>
            <a:ext cx="2057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181F2B"/>
                </a:solidFill>
                <a:latin typeface="Arial"/>
              </a:rPr>
              <a:t>Median response time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440680" y="4718304"/>
            <a:ext cx="96012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300" b="1">
                <a:solidFill>
                  <a:srgbClr val="181F2B"/>
                </a:solidFill>
                <a:latin typeface="Arial"/>
              </a:rPr>
              <a:t>4.2 sec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907792" y="5084064"/>
            <a:ext cx="2057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181F2B"/>
                </a:solidFill>
                <a:latin typeface="Arial"/>
              </a:rPr>
              <a:t>Estimated value generated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440680" y="5065776"/>
            <a:ext cx="96012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300" b="1">
                <a:solidFill>
                  <a:srgbClr val="159968"/>
                </a:solidFill>
                <a:latin typeface="Arial"/>
              </a:rPr>
              <a:t>$74,200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839712" y="3840480"/>
            <a:ext cx="4160520" cy="1627632"/>
          </a:xfrm>
          <a:prstGeom prst="roundRect">
            <a:avLst/>
          </a:prstGeom>
          <a:solidFill>
            <a:srgbClr val="FAFBFE"/>
          </a:solidFill>
          <a:ln w="10160">
            <a:solidFill>
              <a:srgbClr val="E4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022592" y="4041648"/>
            <a:ext cx="16459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1">
                <a:solidFill>
                  <a:srgbClr val="697180"/>
                </a:solidFill>
                <a:latin typeface="Arial"/>
              </a:rPr>
              <a:t>MANAGED AI LOOP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022592" y="4389120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>
                <a:solidFill>
                  <a:srgbClr val="181F2B"/>
                </a:solidFill>
                <a:latin typeface="Arial"/>
              </a:rPr>
              <a:t>Monitor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022592" y="4599432"/>
            <a:ext cx="15087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live activity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897112" y="4389120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>
                <a:solidFill>
                  <a:srgbClr val="181F2B"/>
                </a:solidFill>
                <a:latin typeface="Arial"/>
              </a:rPr>
              <a:t>Evaluate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897112" y="4599432"/>
            <a:ext cx="15087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quality + ROI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022592" y="4956048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>
                <a:solidFill>
                  <a:srgbClr val="181F2B"/>
                </a:solidFill>
                <a:latin typeface="Arial"/>
              </a:rPr>
              <a:t>Optimize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022592" y="5166360"/>
            <a:ext cx="15087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rules + prompts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897112" y="4956048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>
                <a:solidFill>
                  <a:srgbClr val="181F2B"/>
                </a:solidFill>
                <a:latin typeface="Arial"/>
              </a:rPr>
              <a:t>Report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897112" y="5166360"/>
            <a:ext cx="15087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business outcome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02920" y="6217920"/>
            <a:ext cx="106984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Illustrative dashboard. Client metrics and value calculations use agreed baselines and live deployment data.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EXECUTIVE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646920" y="566928"/>
            <a:ext cx="1508760" cy="310896"/>
          </a:xfrm>
          <a:prstGeom prst="roundRect">
            <a:avLst/>
          </a:prstGeom>
          <a:solidFill>
            <a:srgbClr val="EEF2FF"/>
          </a:solidFill>
          <a:ln>
            <a:solidFill>
              <a:srgbClr val="EEF2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ounded Rectangle 53"/>
          <p:cNvSpPr/>
          <p:nvPr/>
        </p:nvSpPr>
        <p:spPr>
          <a:xfrm>
            <a:off x="9857232" y="292608"/>
            <a:ext cx="1325880" cy="347472"/>
          </a:xfrm>
          <a:prstGeom prst="roundRect">
            <a:avLst/>
          </a:prstGeom>
          <a:solidFill>
            <a:srgbClr val="FFF8E6"/>
          </a:solidFill>
          <a:ln w="10160">
            <a:solidFill>
              <a:srgbClr val="ECCF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9966960" y="388620"/>
            <a:ext cx="1097280" cy="128016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750" b="1">
                <a:solidFill>
                  <a:srgbClr val="916914"/>
                </a:solidFill>
                <a:latin typeface="Arial"/>
              </a:rPr>
              <a:t>ILLUSTRATIVE</a:t>
            </a:r>
          </a:p>
        </p:txBody>
      </p:sp>
      <p:pic>
        <p:nvPicPr>
          <p:cNvPr id="911" name="WorkGenesis logo 9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65408" y="6345936"/>
            <a:ext cx="237744" cy="23774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828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1">
                <a:solidFill>
                  <a:srgbClr val="3552FF"/>
                </a:solidFill>
                <a:latin typeface="Arial"/>
              </a:rPr>
              <a:t>PROOF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658368"/>
            <a:ext cx="106984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500" b="1">
                <a:solidFill>
                  <a:srgbClr val="181F2B"/>
                </a:solidFill>
                <a:latin typeface="Arial"/>
              </a:rPr>
              <a:t>Every pilot ends with a decision, not a vague success story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188720"/>
            <a:ext cx="104241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97180"/>
                </a:solidFill>
                <a:latin typeface="Arial"/>
              </a:rPr>
              <a:t>The scorecard is agreed before deployment and populated only with measured client data.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783080"/>
            <a:ext cx="3246120" cy="3401568"/>
          </a:xfrm>
          <a:prstGeom prst="roundRect">
            <a:avLst/>
          </a:prstGeom>
          <a:solidFill>
            <a:srgbClr val="FAFBFE"/>
          </a:solidFill>
          <a:ln w="10160">
            <a:solidFill>
              <a:srgbClr val="E4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04088" y="2011680"/>
            <a:ext cx="1828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1">
                <a:solidFill>
                  <a:srgbClr val="3552FF"/>
                </a:solidFill>
                <a:latin typeface="Arial"/>
              </a:rPr>
              <a:t>BASELINE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4088" y="2304288"/>
            <a:ext cx="2560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1">
                <a:solidFill>
                  <a:srgbClr val="181F2B"/>
                </a:solidFill>
                <a:latin typeface="Arial"/>
              </a:rPr>
              <a:t>Before WorkGenesis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2770632"/>
            <a:ext cx="1828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Response / cycle time</a:t>
            </a:r>
          </a:p>
        </p:txBody>
      </p:sp>
      <p:sp>
        <p:nvSpPr>
          <p:cNvPr id="9" name="Rectangle 8"/>
          <p:cNvSpPr/>
          <p:nvPr/>
        </p:nvSpPr>
        <p:spPr>
          <a:xfrm>
            <a:off x="2651760" y="2843784"/>
            <a:ext cx="658368" cy="16459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04088" y="3291839"/>
            <a:ext cx="1828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Automation rate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651760" y="3364991"/>
            <a:ext cx="658368" cy="16459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04088" y="3813048"/>
            <a:ext cx="1828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Revenue / capacity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651760" y="3886200"/>
            <a:ext cx="658368" cy="16459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04088" y="4334256"/>
            <a:ext cx="1828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Escalation quality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51760" y="4407408"/>
            <a:ext cx="658368" cy="16459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160520" y="1783080"/>
            <a:ext cx="3246120" cy="3401568"/>
          </a:xfrm>
          <a:prstGeom prst="roundRect">
            <a:avLst/>
          </a:prstGeom>
          <a:solidFill>
            <a:srgbClr val="FAFBFE"/>
          </a:solidFill>
          <a:ln w="10160">
            <a:solidFill>
              <a:srgbClr val="E4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361688" y="2011680"/>
            <a:ext cx="1828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1">
                <a:solidFill>
                  <a:srgbClr val="3552FF"/>
                </a:solidFill>
                <a:latin typeface="Arial"/>
              </a:rPr>
              <a:t>TARGET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61688" y="2304288"/>
            <a:ext cx="2560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1">
                <a:solidFill>
                  <a:srgbClr val="181F2B"/>
                </a:solidFill>
                <a:latin typeface="Arial"/>
              </a:rPr>
              <a:t>Agreed before build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61688" y="2770632"/>
            <a:ext cx="1828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Response / cycle time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09360" y="2843784"/>
            <a:ext cx="658368" cy="16459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361688" y="3291839"/>
            <a:ext cx="1828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Automation rate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309360" y="3364991"/>
            <a:ext cx="658368" cy="16459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361688" y="3813048"/>
            <a:ext cx="1828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Revenue / capacity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309360" y="3886200"/>
            <a:ext cx="658368" cy="16459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61688" y="4334256"/>
            <a:ext cx="1828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Escalation quality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309360" y="4407408"/>
            <a:ext cx="658368" cy="16459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7818120" y="1783080"/>
            <a:ext cx="3246120" cy="3401568"/>
          </a:xfrm>
          <a:prstGeom prst="roundRect">
            <a:avLst/>
          </a:prstGeom>
          <a:solidFill>
            <a:srgbClr val="FAFBFE"/>
          </a:solidFill>
          <a:ln w="10160">
            <a:solidFill>
              <a:srgbClr val="E4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019288" y="2011680"/>
            <a:ext cx="1828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1">
                <a:solidFill>
                  <a:srgbClr val="3552FF"/>
                </a:solidFill>
                <a:latin typeface="Arial"/>
              </a:rPr>
              <a:t>MEASURED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019288" y="2304288"/>
            <a:ext cx="2560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1">
                <a:solidFill>
                  <a:srgbClr val="181F2B"/>
                </a:solidFill>
                <a:latin typeface="Arial"/>
              </a:rPr>
              <a:t>Pilot result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019288" y="2770632"/>
            <a:ext cx="1828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Response / cycle time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966960" y="2843784"/>
            <a:ext cx="658368" cy="16459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019288" y="3291839"/>
            <a:ext cx="1828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Automation rate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966960" y="3364991"/>
            <a:ext cx="658368" cy="16459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019288" y="3813048"/>
            <a:ext cx="1828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Revenue / capacity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966960" y="3886200"/>
            <a:ext cx="658368" cy="16459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019288" y="4334256"/>
            <a:ext cx="1828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Escalation quality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966960" y="4407408"/>
            <a:ext cx="658368" cy="16459"/>
          </a:xfrm>
          <a:prstGeom prst="rect">
            <a:avLst/>
          </a:prstGeom>
          <a:solidFill>
            <a:srgbClr val="E4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502920" y="5440680"/>
            <a:ext cx="10561320" cy="585216"/>
          </a:xfrm>
          <a:prstGeom prst="roundRect">
            <a:avLst/>
          </a:prstGeom>
          <a:solidFill>
            <a:srgbClr val="0A1222"/>
          </a:solidFill>
          <a:ln w="10160">
            <a:solidFill>
              <a:srgbClr val="0A1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49808" y="5623560"/>
            <a:ext cx="12801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1">
                <a:solidFill>
                  <a:srgbClr val="9FB0FF"/>
                </a:solidFill>
                <a:latin typeface="Arial"/>
              </a:rPr>
              <a:t>DECISION GATE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057400" y="557784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Arial"/>
              </a:rPr>
              <a:t>Expand only when the numbers are clear. Otherwise improve, pause or stop.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02920" y="6217920"/>
            <a:ext cx="10515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0">
                <a:solidFill>
                  <a:srgbClr val="697180"/>
                </a:solidFill>
                <a:latin typeface="Arial"/>
              </a:rPr>
              <a:t>No fabricated case-study metrics. Real proof replaces this framework as deployments mature.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EXECUTIVE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60120" y="1627632"/>
            <a:ext cx="320040" cy="16459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/>
            <a:r>
              <a:rPr sz="750" b="1">
                <a:solidFill>
                  <a:srgbClr val="3451FF"/>
                </a:solidFill>
                <a:latin typeface="Arial"/>
              </a:rPr>
              <a:t>01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17720" y="1627632"/>
            <a:ext cx="320040" cy="16459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/>
            <a:r>
              <a:rPr sz="750" b="1">
                <a:solidFill>
                  <a:srgbClr val="3451FF"/>
                </a:solidFill>
                <a:latin typeface="Arial"/>
              </a:rPr>
              <a:t>02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275320" y="1627632"/>
            <a:ext cx="320040" cy="16459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/>
            <a:r>
              <a:rPr sz="750" b="1">
                <a:solidFill>
                  <a:srgbClr val="3451FF"/>
                </a:solidFill>
                <a:latin typeface="Arial"/>
              </a:rPr>
              <a:t>03</a:t>
            </a:r>
          </a:p>
        </p:txBody>
      </p:sp>
      <p:pic>
        <p:nvPicPr>
          <p:cNvPr id="912" name="WorkGenesis logo 9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65408" y="6345936"/>
            <a:ext cx="237744" cy="2377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Rect 32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>
            <a:noFill/>
          </a:ln>
        </p:spPr>
        <p:txBody>
          <a:bodyPr/>
          <a:lstStyle/>
          <a:p/>
        </p:txBody>
      </p:sp>
      <p:sp>
        <p:nvSpPr>
          <p:cNvPr id="328" name="Text 328"/>
          <p:cNvSpPr txBox="1"/>
          <p:nvPr/>
        </p:nvSpPr>
        <p:spPr>
          <a:xfrm>
            <a:off x="685800" y="777240"/>
            <a:ext cx="1078992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00" b="1" spc="180" dirty="0">
                <a:solidFill>
                  <a:srgbClr val="2547F0"/>
                </a:solidFill>
                <a:latin typeface="Calibri"/>
                <a:cs typeface="Calibri"/>
              </a:rPr>
              <a:t>THE WORKGENESIS OPERATING MODEL</a:t>
            </a:r>
          </a:p>
        </p:txBody>
      </p:sp>
      <p:sp>
        <p:nvSpPr>
          <p:cNvPr id="329" name="Text 329"/>
          <p:cNvSpPr txBox="1"/>
          <p:nvPr/>
        </p:nvSpPr>
        <p:spPr>
          <a:xfrm>
            <a:off x="685800" y="1143000"/>
            <a:ext cx="10789920" cy="777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3200" b="1" spc="0" dirty="0">
                <a:solidFill>
                  <a:srgbClr val="FFFFFF"/>
                </a:solidFill>
                <a:latin typeface="Calibri"/>
                <a:cs typeface="Calibri"/>
              </a:rPr>
              <a:t>Start with one workflow. Scale when it proves ROI.</a:t>
            </a:r>
          </a:p>
        </p:txBody>
      </p:sp>
      <p:sp>
        <p:nvSpPr>
          <p:cNvPr id="330" name="Text 330"/>
          <p:cNvSpPr txBox="1"/>
          <p:nvPr/>
        </p:nvSpPr>
        <p:spPr>
          <a:xfrm>
            <a:off x="685800" y="2057400"/>
            <a:ext cx="9601200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4000"/>
              </a:lnSpc>
              <a:spcAft>
                <a:spcPts val="0"/>
              </a:spcAft>
            </a:pPr>
            <a:r>
              <a:rPr lang="en-US" sz="1300" b="0" spc="0" dirty="0">
                <a:solidFill>
                  <a:srgbClr val="B8C0D0"/>
                </a:solidFill>
                <a:latin typeface="Calibri"/>
                <a:cs typeface="Calibri"/>
              </a:rPr>
              <a:t>We do not sell ten automations on day one. We deploy the system with the clearest return, measure it against a baseline you agree, and only then expand.</a:t>
            </a:r>
          </a:p>
        </p:txBody>
      </p:sp>
      <p:sp>
        <p:nvSpPr>
          <p:cNvPr id="331" name="Rect 331"/>
          <p:cNvSpPr/>
          <p:nvPr/>
        </p:nvSpPr>
        <p:spPr>
          <a:xfrm>
            <a:off x="685800" y="2880360"/>
            <a:ext cx="3584448" cy="2880360"/>
          </a:xfrm>
          <a:prstGeom prst="roundRect">
            <a:avLst>
              <a:gd name="adj" fmla="val 6000"/>
            </a:avLst>
          </a:prstGeom>
          <a:solidFill>
            <a:srgbClr val="161E33"/>
          </a:solidFill>
          <a:ln w="9525">
            <a:solidFill>
              <a:srgbClr val="2B3550"/>
            </a:solidFill>
          </a:ln>
        </p:spPr>
        <p:txBody>
          <a:bodyPr/>
          <a:lstStyle/>
          <a:p/>
        </p:txBody>
      </p:sp>
      <p:sp>
        <p:nvSpPr>
          <p:cNvPr id="332" name="Rect 332"/>
          <p:cNvSpPr/>
          <p:nvPr/>
        </p:nvSpPr>
        <p:spPr>
          <a:xfrm>
            <a:off x="960120" y="31546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333" name="Text 333"/>
          <p:cNvSpPr txBox="1"/>
          <p:nvPr/>
        </p:nvSpPr>
        <p:spPr>
          <a:xfrm>
            <a:off x="960120" y="32049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</a:p>
        </p:txBody>
      </p:sp>
      <p:sp>
        <p:nvSpPr>
          <p:cNvPr id="334" name="Text 334"/>
          <p:cNvSpPr txBox="1"/>
          <p:nvPr/>
        </p:nvSpPr>
        <p:spPr>
          <a:xfrm>
            <a:off x="960120" y="3611880"/>
            <a:ext cx="3063240" cy="3657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2000" b="1" spc="0" dirty="0">
                <a:solidFill>
                  <a:srgbClr val="FFFFFF"/>
                </a:solidFill>
                <a:latin typeface="Calibri"/>
                <a:cs typeface="Calibri"/>
              </a:rPr>
              <a:t>Land</a:t>
            </a:r>
          </a:p>
        </p:txBody>
      </p:sp>
      <p:sp>
        <p:nvSpPr>
          <p:cNvPr id="335" name="Text 335"/>
          <p:cNvSpPr txBox="1"/>
          <p:nvPr/>
        </p:nvSpPr>
        <p:spPr>
          <a:xfrm>
            <a:off x="960120" y="4041648"/>
            <a:ext cx="3063240" cy="10058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9AA5BC"/>
                </a:solidFill>
                <a:latin typeface="Calibri"/>
                <a:cs typeface="Calibri"/>
              </a:rPr>
              <a:t>One workflow, live. The process with the highest cost and the cleanest measurement.</a:t>
            </a:r>
          </a:p>
        </p:txBody>
      </p:sp>
      <p:sp>
        <p:nvSpPr>
          <p:cNvPr id="336" name="Text 336"/>
          <p:cNvSpPr txBox="1"/>
          <p:nvPr/>
        </p:nvSpPr>
        <p:spPr>
          <a:xfrm>
            <a:off x="960120" y="5138928"/>
            <a:ext cx="3063240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0F9E8E"/>
                </a:solidFill>
                <a:latin typeface="Calibri"/>
                <a:cs typeface="Calibri"/>
              </a:rPr>
              <a:t>Gate: runs unattended</a:t>
            </a:r>
          </a:p>
        </p:txBody>
      </p:sp>
      <p:sp>
        <p:nvSpPr>
          <p:cNvPr id="337" name="Rect 337"/>
          <p:cNvSpPr/>
          <p:nvPr/>
        </p:nvSpPr>
        <p:spPr>
          <a:xfrm>
            <a:off x="4526280" y="2880360"/>
            <a:ext cx="3584448" cy="2880360"/>
          </a:xfrm>
          <a:prstGeom prst="roundRect">
            <a:avLst>
              <a:gd name="adj" fmla="val 6000"/>
            </a:avLst>
          </a:prstGeom>
          <a:solidFill>
            <a:srgbClr val="161E33"/>
          </a:solidFill>
          <a:ln w="9525">
            <a:solidFill>
              <a:srgbClr val="2B3550"/>
            </a:solidFill>
          </a:ln>
        </p:spPr>
        <p:txBody>
          <a:bodyPr/>
          <a:lstStyle/>
          <a:p/>
        </p:txBody>
      </p:sp>
      <p:sp>
        <p:nvSpPr>
          <p:cNvPr id="338" name="Rect 338"/>
          <p:cNvSpPr/>
          <p:nvPr/>
        </p:nvSpPr>
        <p:spPr>
          <a:xfrm>
            <a:off x="4800600" y="31546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339" name="Text 339"/>
          <p:cNvSpPr txBox="1"/>
          <p:nvPr/>
        </p:nvSpPr>
        <p:spPr>
          <a:xfrm>
            <a:off x="4800600" y="32049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</a:p>
        </p:txBody>
      </p:sp>
      <p:sp>
        <p:nvSpPr>
          <p:cNvPr id="340" name="Text 340"/>
          <p:cNvSpPr txBox="1"/>
          <p:nvPr/>
        </p:nvSpPr>
        <p:spPr>
          <a:xfrm>
            <a:off x="4800600" y="3611880"/>
            <a:ext cx="3063240" cy="3657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2000" b="1" spc="0" dirty="0">
                <a:solidFill>
                  <a:srgbClr val="FFFFFF"/>
                </a:solidFill>
                <a:latin typeface="Calibri"/>
                <a:cs typeface="Calibri"/>
              </a:rPr>
              <a:t>Prove</a:t>
            </a:r>
          </a:p>
        </p:txBody>
      </p:sp>
      <p:sp>
        <p:nvSpPr>
          <p:cNvPr id="341" name="Text 341"/>
          <p:cNvSpPr txBox="1"/>
          <p:nvPr/>
        </p:nvSpPr>
        <p:spPr>
          <a:xfrm>
            <a:off x="4800600" y="4041648"/>
            <a:ext cx="3063240" cy="10058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9AA5BC"/>
                </a:solidFill>
                <a:latin typeface="Calibri"/>
                <a:cs typeface="Calibri"/>
              </a:rPr>
              <a:t>Measured against your baseline. If the pilot misses its targets, we say so.</a:t>
            </a:r>
          </a:p>
        </p:txBody>
      </p:sp>
      <p:sp>
        <p:nvSpPr>
          <p:cNvPr id="342" name="Text 342"/>
          <p:cNvSpPr txBox="1"/>
          <p:nvPr/>
        </p:nvSpPr>
        <p:spPr>
          <a:xfrm>
            <a:off x="4800600" y="5138928"/>
            <a:ext cx="3063240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0F9E8E"/>
                </a:solidFill>
                <a:latin typeface="Calibri"/>
                <a:cs typeface="Calibri"/>
              </a:rPr>
              <a:t>Gate: numbers clear</a:t>
            </a:r>
          </a:p>
        </p:txBody>
      </p:sp>
      <p:sp>
        <p:nvSpPr>
          <p:cNvPr id="343" name="Rect 343"/>
          <p:cNvSpPr/>
          <p:nvPr/>
        </p:nvSpPr>
        <p:spPr>
          <a:xfrm>
            <a:off x="8366760" y="2880360"/>
            <a:ext cx="3136392" cy="2880360"/>
          </a:xfrm>
          <a:prstGeom prst="roundRect">
            <a:avLst>
              <a:gd name="adj" fmla="val 6000"/>
            </a:avLst>
          </a:prstGeom>
          <a:solidFill>
            <a:srgbClr val="161E33"/>
          </a:solidFill>
          <a:ln w="9525">
            <a:solidFill>
              <a:srgbClr val="2B3550"/>
            </a:solidFill>
          </a:ln>
        </p:spPr>
        <p:txBody>
          <a:bodyPr/>
          <a:lstStyle/>
          <a:p/>
        </p:txBody>
      </p:sp>
      <p:sp>
        <p:nvSpPr>
          <p:cNvPr id="344" name="Rect 344"/>
          <p:cNvSpPr/>
          <p:nvPr/>
        </p:nvSpPr>
        <p:spPr>
          <a:xfrm>
            <a:off x="8641080" y="315468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345" name="Text 345"/>
          <p:cNvSpPr txBox="1"/>
          <p:nvPr/>
        </p:nvSpPr>
        <p:spPr>
          <a:xfrm>
            <a:off x="8641080" y="320497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</a:p>
        </p:txBody>
      </p:sp>
      <p:sp>
        <p:nvSpPr>
          <p:cNvPr id="346" name="Text 346"/>
          <p:cNvSpPr txBox="1"/>
          <p:nvPr/>
        </p:nvSpPr>
        <p:spPr>
          <a:xfrm>
            <a:off x="8641080" y="3611880"/>
            <a:ext cx="2606040" cy="3657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2000" b="1" spc="0" dirty="0">
                <a:solidFill>
                  <a:srgbClr val="FFFFFF"/>
                </a:solidFill>
                <a:latin typeface="Calibri"/>
                <a:cs typeface="Calibri"/>
              </a:rPr>
              <a:t>Expand</a:t>
            </a:r>
          </a:p>
        </p:txBody>
      </p:sp>
      <p:sp>
        <p:nvSpPr>
          <p:cNvPr id="347" name="Text 347"/>
          <p:cNvSpPr txBox="1"/>
          <p:nvPr/>
        </p:nvSpPr>
        <p:spPr>
          <a:xfrm>
            <a:off x="8641080" y="4041648"/>
            <a:ext cx="2606040" cy="10058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9AA5BC"/>
                </a:solidFill>
                <a:latin typeface="Calibri"/>
                <a:cs typeface="Calibri"/>
              </a:rPr>
              <a:t>The next system on the same foundation. Each one costs less than the first.</a:t>
            </a:r>
          </a:p>
        </p:txBody>
      </p:sp>
      <p:sp>
        <p:nvSpPr>
          <p:cNvPr id="348" name="Text 348"/>
          <p:cNvSpPr txBox="1"/>
          <p:nvPr/>
        </p:nvSpPr>
        <p:spPr>
          <a:xfrm>
            <a:off x="8641080" y="5138928"/>
            <a:ext cx="2606040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0F9E8E"/>
                </a:solidFill>
                <a:latin typeface="Calibri"/>
                <a:cs typeface="Calibri"/>
              </a:rPr>
              <a:t>Gate: you decide</a:t>
            </a:r>
          </a:p>
        </p:txBody>
      </p:sp>
      <p:sp>
        <p:nvSpPr>
          <p:cNvPr id="349" name="TextBox 348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EXECUTIVE</a:t>
            </a:r>
          </a:p>
        </p:txBody>
      </p:sp>
      <p:pic>
        <p:nvPicPr>
          <p:cNvPr id="913" name="WorkGenesis logo 9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21824" y="6355080"/>
            <a:ext cx="237744" cy="237744"/>
          </a:xfrm>
          <a:prstGeom prst="rect">
            <a:avLst/>
          </a:prstGeom>
        </p:spPr>
      </p:pic>
      <p:sp>
        <p:nvSpPr>
          <p:cNvPr id="914" name="Wordmark 914"/>
          <p:cNvSpPr txBox="1"/>
          <p:nvPr/>
        </p:nvSpPr>
        <p:spPr>
          <a:xfrm>
            <a:off x="10332720" y="6345936"/>
            <a:ext cx="1170432" cy="25603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900" b="1" spc="-20" dirty="0">
                <a:solidFill>
                  <a:srgbClr val="FFFFFF"/>
                </a:solidFill>
                <a:latin typeface="Calibri"/>
              </a:rPr>
              <a:t>WorkGenesis</a:t>
            </a:r>
            <a:r>
              <a:rPr lang="en-US" sz="900" b="1" spc="-20" dirty="0">
                <a:solidFill>
                  <a:srgbClr val="B8C0D0"/>
                </a:solidFill>
                <a:latin typeface="Calibri"/>
              </a:rPr>
              <a:t>.ai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Rect 34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350" name="Text 350"/>
          <p:cNvSpPr txBox="1"/>
          <p:nvPr/>
        </p:nvSpPr>
        <p:spPr>
          <a:xfrm>
            <a:off x="685800" y="566928"/>
            <a:ext cx="1078992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00" b="1" spc="180" dirty="0">
                <a:solidFill>
                  <a:srgbClr val="2547F0"/>
                </a:solidFill>
                <a:latin typeface="Calibri"/>
                <a:cs typeface="Calibri"/>
              </a:rPr>
              <a:t>DELIVERY</a:t>
            </a:r>
          </a:p>
        </p:txBody>
      </p:sp>
      <p:sp>
        <p:nvSpPr>
          <p:cNvPr id="351" name="Text 351"/>
          <p:cNvSpPr txBox="1"/>
          <p:nvPr/>
        </p:nvSpPr>
        <p:spPr>
          <a:xfrm>
            <a:off x="685800" y="868680"/>
            <a:ext cx="1078992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3200" b="1" spc="0" dirty="0">
                <a:solidFill>
                  <a:srgbClr val="0B1220"/>
                </a:solidFill>
                <a:latin typeface="Calibri"/>
                <a:cs typeface="Calibri"/>
              </a:rPr>
              <a:t>How a deployment runs</a:t>
            </a:r>
          </a:p>
        </p:txBody>
      </p:sp>
      <p:sp>
        <p:nvSpPr>
          <p:cNvPr id="352" name="Text 352"/>
          <p:cNvSpPr txBox="1"/>
          <p:nvPr/>
        </p:nvSpPr>
        <p:spPr>
          <a:xfrm>
            <a:off x="685800" y="1783080"/>
            <a:ext cx="10789920" cy="3657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0" spc="0" dirty="0">
                <a:solidFill>
                  <a:srgbClr val="626C82"/>
                </a:solidFill>
                <a:latin typeface="Calibri"/>
                <a:cs typeface="Calibri"/>
              </a:rPr>
              <a:t>Target time to live: three weeks for a single solution.</a:t>
            </a:r>
          </a:p>
        </p:txBody>
      </p:sp>
      <p:sp>
        <p:nvSpPr>
          <p:cNvPr id="353" name="Rect 353"/>
          <p:cNvSpPr/>
          <p:nvPr/>
        </p:nvSpPr>
        <p:spPr>
          <a:xfrm>
            <a:off x="685800" y="2514600"/>
            <a:ext cx="2633472" cy="228600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354" name="Rect 354"/>
          <p:cNvSpPr/>
          <p:nvPr/>
        </p:nvSpPr>
        <p:spPr>
          <a:xfrm>
            <a:off x="941832" y="278892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355" name="Text 355"/>
          <p:cNvSpPr txBox="1"/>
          <p:nvPr/>
        </p:nvSpPr>
        <p:spPr>
          <a:xfrm>
            <a:off x="941832" y="283921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01</a:t>
            </a:r>
          </a:p>
        </p:txBody>
      </p:sp>
      <p:sp>
        <p:nvSpPr>
          <p:cNvPr id="356" name="Text 356"/>
          <p:cNvSpPr txBox="1"/>
          <p:nvPr/>
        </p:nvSpPr>
        <p:spPr>
          <a:xfrm>
            <a:off x="941832" y="3227832"/>
            <a:ext cx="2121408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Discover</a:t>
            </a:r>
          </a:p>
        </p:txBody>
      </p:sp>
      <p:sp>
        <p:nvSpPr>
          <p:cNvPr id="357" name="Text 357"/>
          <p:cNvSpPr txBox="1"/>
          <p:nvPr/>
        </p:nvSpPr>
        <p:spPr>
          <a:xfrm>
            <a:off x="941832" y="3685032"/>
            <a:ext cx="2121408" cy="9144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We identify the repetitive work costing you time and money, and quantify what automating it is worth.</a:t>
            </a:r>
          </a:p>
        </p:txBody>
      </p:sp>
      <p:sp>
        <p:nvSpPr>
          <p:cNvPr id="358" name="Rect 358"/>
          <p:cNvSpPr/>
          <p:nvPr/>
        </p:nvSpPr>
        <p:spPr>
          <a:xfrm>
            <a:off x="3639312" y="2514600"/>
            <a:ext cx="2633472" cy="228600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359" name="Rect 359"/>
          <p:cNvSpPr/>
          <p:nvPr/>
        </p:nvSpPr>
        <p:spPr>
          <a:xfrm>
            <a:off x="3895344" y="278892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360" name="Text 360"/>
          <p:cNvSpPr txBox="1"/>
          <p:nvPr/>
        </p:nvSpPr>
        <p:spPr>
          <a:xfrm>
            <a:off x="3895344" y="283921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02</a:t>
            </a:r>
          </a:p>
        </p:txBody>
      </p:sp>
      <p:sp>
        <p:nvSpPr>
          <p:cNvPr id="361" name="Text 361"/>
          <p:cNvSpPr txBox="1"/>
          <p:nvPr/>
        </p:nvSpPr>
        <p:spPr>
          <a:xfrm>
            <a:off x="3895344" y="3227832"/>
            <a:ext cx="2121408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Design</a:t>
            </a:r>
          </a:p>
        </p:txBody>
      </p:sp>
      <p:sp>
        <p:nvSpPr>
          <p:cNvPr id="362" name="Text 362"/>
          <p:cNvSpPr txBox="1"/>
          <p:nvPr/>
        </p:nvSpPr>
        <p:spPr>
          <a:xfrm>
            <a:off x="3895344" y="3685032"/>
            <a:ext cx="2121408" cy="9144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We select or design the automation around your actual workflow, and agree the escalation rules.</a:t>
            </a:r>
          </a:p>
        </p:txBody>
      </p:sp>
      <p:sp>
        <p:nvSpPr>
          <p:cNvPr id="363" name="Rect 363"/>
          <p:cNvSpPr/>
          <p:nvPr/>
        </p:nvSpPr>
        <p:spPr>
          <a:xfrm>
            <a:off x="6592824" y="2514600"/>
            <a:ext cx="2633472" cy="228600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364" name="Rect 364"/>
          <p:cNvSpPr/>
          <p:nvPr/>
        </p:nvSpPr>
        <p:spPr>
          <a:xfrm>
            <a:off x="6848856" y="278892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365" name="Text 365"/>
          <p:cNvSpPr txBox="1"/>
          <p:nvPr/>
        </p:nvSpPr>
        <p:spPr>
          <a:xfrm>
            <a:off x="6848856" y="283921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03</a:t>
            </a:r>
          </a:p>
        </p:txBody>
      </p:sp>
      <p:sp>
        <p:nvSpPr>
          <p:cNvPr id="366" name="Text 366"/>
          <p:cNvSpPr txBox="1"/>
          <p:nvPr/>
        </p:nvSpPr>
        <p:spPr>
          <a:xfrm>
            <a:off x="6848856" y="3227832"/>
            <a:ext cx="2121408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Deploy</a:t>
            </a:r>
          </a:p>
        </p:txBody>
      </p:sp>
      <p:sp>
        <p:nvSpPr>
          <p:cNvPr id="367" name="Text 367"/>
          <p:cNvSpPr txBox="1"/>
          <p:nvPr/>
        </p:nvSpPr>
        <p:spPr>
          <a:xfrm>
            <a:off x="6848856" y="3685032"/>
            <a:ext cx="2121408" cy="9144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We integrate, test and launch inside your existing systems, starting with a supervised pilot.</a:t>
            </a:r>
          </a:p>
        </p:txBody>
      </p:sp>
      <p:sp>
        <p:nvSpPr>
          <p:cNvPr id="368" name="Rect 368"/>
          <p:cNvSpPr/>
          <p:nvPr/>
        </p:nvSpPr>
        <p:spPr>
          <a:xfrm>
            <a:off x="9546336" y="2514600"/>
            <a:ext cx="1956816" cy="228600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369" name="Rect 369"/>
          <p:cNvSpPr/>
          <p:nvPr/>
        </p:nvSpPr>
        <p:spPr>
          <a:xfrm>
            <a:off x="9802368" y="2788920"/>
            <a:ext cx="310896" cy="310896"/>
          </a:xfrm>
          <a:prstGeom prst="roundRect">
            <a:avLst>
              <a:gd name="adj" fmla="val 20000"/>
            </a:avLst>
          </a:prstGeom>
          <a:solidFill>
            <a:srgbClr val="2547F0"/>
          </a:solidFill>
          <a:ln>
            <a:noFill/>
          </a:ln>
        </p:spPr>
        <p:txBody>
          <a:bodyPr/>
          <a:lstStyle/>
          <a:p/>
        </p:txBody>
      </p:sp>
      <p:sp>
        <p:nvSpPr>
          <p:cNvPr id="370" name="Text 370"/>
          <p:cNvSpPr txBox="1"/>
          <p:nvPr/>
        </p:nvSpPr>
        <p:spPr>
          <a:xfrm>
            <a:off x="9802368" y="2839212"/>
            <a:ext cx="310896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000" b="1" spc="0" dirty="0">
                <a:solidFill>
                  <a:srgbClr val="FFFFFF"/>
                </a:solidFill>
                <a:latin typeface="Calibri"/>
                <a:cs typeface="Calibri"/>
              </a:rPr>
              <a:t>04</a:t>
            </a:r>
          </a:p>
        </p:txBody>
      </p:sp>
      <p:sp>
        <p:nvSpPr>
          <p:cNvPr id="371" name="Text 371"/>
          <p:cNvSpPr txBox="1"/>
          <p:nvPr/>
        </p:nvSpPr>
        <p:spPr>
          <a:xfrm>
            <a:off x="9802368" y="3227832"/>
            <a:ext cx="1444752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spcAft>
                <a:spcPts val="0"/>
              </a:spcAft>
            </a:pPr>
            <a:r>
              <a:rPr lang="en-US" sz="1400" b="1" spc="0" dirty="0">
                <a:solidFill>
                  <a:srgbClr val="0B1220"/>
                </a:solidFill>
                <a:latin typeface="Calibri"/>
                <a:cs typeface="Calibri"/>
              </a:rPr>
              <a:t>Improve</a:t>
            </a:r>
          </a:p>
        </p:txBody>
      </p:sp>
      <p:sp>
        <p:nvSpPr>
          <p:cNvPr id="372" name="Text 372"/>
          <p:cNvSpPr txBox="1"/>
          <p:nvPr/>
        </p:nvSpPr>
        <p:spPr>
          <a:xfrm>
            <a:off x="9802368" y="3685032"/>
            <a:ext cx="1444752" cy="9144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We monitor, tune and report on it as a managed service.</a:t>
            </a:r>
          </a:p>
        </p:txBody>
      </p:sp>
      <p:sp>
        <p:nvSpPr>
          <p:cNvPr id="373" name="Rect 373"/>
          <p:cNvSpPr/>
          <p:nvPr/>
        </p:nvSpPr>
        <p:spPr>
          <a:xfrm>
            <a:off x="685800" y="5230368"/>
            <a:ext cx="10817352" cy="914400"/>
          </a:xfrm>
          <a:prstGeom prst="roundRect">
            <a:avLst>
              <a:gd name="adj" fmla="val 6000"/>
            </a:avLst>
          </a:prstGeom>
          <a:solidFill>
            <a:srgbClr val="F7F9FC"/>
          </a:solidFill>
          <a:ln w="9525">
            <a:solidFill>
              <a:srgbClr val="E4E8F0"/>
            </a:solidFill>
          </a:ln>
        </p:spPr>
        <p:txBody>
          <a:bodyPr/>
          <a:lstStyle/>
          <a:p/>
        </p:txBody>
      </p:sp>
      <p:sp>
        <p:nvSpPr>
          <p:cNvPr id="374" name="Text 374"/>
          <p:cNvSpPr txBox="1"/>
          <p:nvPr/>
        </p:nvSpPr>
        <p:spPr>
          <a:xfrm>
            <a:off x="960120" y="5422392"/>
            <a:ext cx="1024128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b="1" spc="0" dirty="0">
                <a:solidFill>
                  <a:srgbClr val="0B1220"/>
                </a:solidFill>
                <a:latin typeface="Calibri"/>
                <a:cs typeface="Calibri"/>
              </a:rPr>
              <a:t>Success measures are agreed before we build — not after</a:t>
            </a:r>
          </a:p>
        </p:txBody>
      </p:sp>
      <p:sp>
        <p:nvSpPr>
          <p:cNvPr id="375" name="Text 375"/>
          <p:cNvSpPr txBox="1"/>
          <p:nvPr/>
        </p:nvSpPr>
        <p:spPr>
          <a:xfrm>
            <a:off x="960120" y="5742432"/>
            <a:ext cx="10241280" cy="29260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100" b="0" spc="0" dirty="0">
                <a:solidFill>
                  <a:srgbClr val="626C82"/>
                </a:solidFill>
                <a:latin typeface="Calibri"/>
                <a:cs typeface="Calibri"/>
              </a:rPr>
              <a:t>If the pilot does not reach them we say so, rather than moving you onto a managed contract to keep the revenue.</a:t>
            </a:r>
          </a:p>
        </p:txBody>
      </p:sp>
      <p:sp>
        <p:nvSpPr>
          <p:cNvPr id="376" name="TextBox 375"/>
          <p:cNvSpPr txBox="1"/>
          <p:nvPr/>
        </p:nvSpPr>
        <p:spPr>
          <a:xfrm>
            <a:off x="10561320" y="228600"/>
            <a:ext cx="9601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650" b="1">
                <a:solidFill>
                  <a:srgbClr val="9EA8BB"/>
                </a:solidFill>
                <a:latin typeface="Aptos"/>
              </a:rPr>
              <a:t>EXECUTIVE</a:t>
            </a:r>
          </a:p>
        </p:txBody>
      </p:sp>
      <p:pic>
        <p:nvPicPr>
          <p:cNvPr id="915" name="WorkGenesis logo 9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21824" y="6355080"/>
            <a:ext cx="237744" cy="237744"/>
          </a:xfrm>
          <a:prstGeom prst="rect">
            <a:avLst/>
          </a:prstGeom>
        </p:spPr>
      </p:pic>
      <p:sp>
        <p:nvSpPr>
          <p:cNvPr id="916" name="Wordmark 916"/>
          <p:cNvSpPr txBox="1"/>
          <p:nvPr/>
        </p:nvSpPr>
        <p:spPr>
          <a:xfrm>
            <a:off x="10332720" y="6345936"/>
            <a:ext cx="1170432" cy="25603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lang="en-US" sz="900" b="1" spc="-20" dirty="0">
                <a:solidFill>
                  <a:srgbClr val="0B1220"/>
                </a:solidFill>
                <a:latin typeface="Calibri"/>
              </a:rPr>
              <a:t>WorkGenesis</a:t>
            </a:r>
            <a:r>
              <a:rPr lang="en-US" sz="900" b="1" spc="-20" dirty="0">
                <a:solidFill>
                  <a:srgbClr val="2547F0"/>
                </a:solidFill>
                <a:latin typeface="Calibri"/>
              </a:rPr>
              <a:t>.ai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orkGenesis">
  <a:themeElements>
    <a:clrScheme name="WorkGenesis">
      <a:dk1>
        <a:srgbClr val="0B1220"/>
      </a:dk1>
      <a:lt1>
        <a:srgbClr val="FFFFFF"/>
      </a:lt1>
      <a:dk2>
        <a:srgbClr val="44546A"/>
      </a:dk2>
      <a:lt2>
        <a:srgbClr val="E7E6E6"/>
      </a:lt2>
      <a:accent1>
        <a:srgbClr val="2547F0"/>
      </a:accent1>
      <a:accent2>
        <a:srgbClr val="0F9E8E"/>
      </a:accent2>
      <a:accent3>
        <a:srgbClr val="626C82"/>
      </a:accent3>
      <a:accent4>
        <a:srgbClr val="8B94A7"/>
      </a:accent4>
      <a:accent5>
        <a:srgbClr val="E4E8F0"/>
      </a:accent5>
      <a:accent6>
        <a:srgbClr val="F7F9FC"/>
      </a:accent6>
      <a:hlink>
        <a:srgbClr val="2547F0"/>
      </a:hlink>
      <a:folHlink>
        <a:srgbClr val="626C82"/>
      </a:folHlink>
    </a:clrScheme>
    <a:fontScheme name="WorkGenes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WorkGenes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Company>WorkGenesis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WorkGenesis — AI Automation for Business</dc:title>
  <dc:creator>WorkGenesis</dc:creator>
  <cp:lastModifiedBy>WorkGenesis</cp:lastModifiedBy>
  <dcterms:created xsi:type="dcterms:W3CDTF">2026-08-11T01:24:31Z</dcterms:created>
  <dcterms:modified xsi:type="dcterms:W3CDTF">2026-08-11T01:24:31Z</dcterms:modified>
</cp:coreProperties>
</file>